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g" ContentType="vide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56"/>
  </p:notesMasterIdLst>
  <p:sldIdLst>
    <p:sldId id="276" r:id="rId2"/>
    <p:sldId id="354" r:id="rId3"/>
    <p:sldId id="355" r:id="rId4"/>
    <p:sldId id="381" r:id="rId5"/>
    <p:sldId id="2147470125" r:id="rId6"/>
    <p:sldId id="2147470124" r:id="rId7"/>
    <p:sldId id="2147470126" r:id="rId8"/>
    <p:sldId id="356" r:id="rId9"/>
    <p:sldId id="357" r:id="rId10"/>
    <p:sldId id="358" r:id="rId11"/>
    <p:sldId id="2147470127" r:id="rId12"/>
    <p:sldId id="343" r:id="rId13"/>
    <p:sldId id="257" r:id="rId14"/>
    <p:sldId id="359" r:id="rId15"/>
    <p:sldId id="360" r:id="rId16"/>
    <p:sldId id="361" r:id="rId17"/>
    <p:sldId id="362" r:id="rId18"/>
    <p:sldId id="363" r:id="rId19"/>
    <p:sldId id="2147470129" r:id="rId20"/>
    <p:sldId id="364" r:id="rId21"/>
    <p:sldId id="2147470139" r:id="rId22"/>
    <p:sldId id="2147470140" r:id="rId23"/>
    <p:sldId id="2147470141" r:id="rId24"/>
    <p:sldId id="2147470142" r:id="rId25"/>
    <p:sldId id="2147470138" r:id="rId26"/>
    <p:sldId id="414" r:id="rId27"/>
    <p:sldId id="413" r:id="rId28"/>
    <p:sldId id="2147470157" r:id="rId29"/>
    <p:sldId id="2147470144" r:id="rId30"/>
    <p:sldId id="415" r:id="rId31"/>
    <p:sldId id="366" r:id="rId32"/>
    <p:sldId id="318" r:id="rId33"/>
    <p:sldId id="2147470155" r:id="rId34"/>
    <p:sldId id="367" r:id="rId35"/>
    <p:sldId id="417" r:id="rId36"/>
    <p:sldId id="368" r:id="rId37"/>
    <p:sldId id="418" r:id="rId38"/>
    <p:sldId id="365" r:id="rId39"/>
    <p:sldId id="2147470145" r:id="rId40"/>
    <p:sldId id="369" r:id="rId41"/>
    <p:sldId id="2147470146" r:id="rId42"/>
    <p:sldId id="371" r:id="rId43"/>
    <p:sldId id="2147470147" r:id="rId44"/>
    <p:sldId id="2147470148" r:id="rId45"/>
    <p:sldId id="2147470149" r:id="rId46"/>
    <p:sldId id="2147470150" r:id="rId47"/>
    <p:sldId id="2147470161" r:id="rId48"/>
    <p:sldId id="2147470159" r:id="rId49"/>
    <p:sldId id="2147470160" r:id="rId50"/>
    <p:sldId id="2147470151" r:id="rId51"/>
    <p:sldId id="2147470152" r:id="rId52"/>
    <p:sldId id="2147470153" r:id="rId53"/>
    <p:sldId id="374" r:id="rId54"/>
    <p:sldId id="284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68" userDrawn="1">
          <p15:clr>
            <a:srgbClr val="A4A3A4"/>
          </p15:clr>
        </p15:guide>
        <p15:guide id="4" pos="7512" userDrawn="1">
          <p15:clr>
            <a:srgbClr val="A4A3A4"/>
          </p15:clr>
        </p15:guide>
        <p15:guide id="5" orient="horz" pos="624" userDrawn="1">
          <p15:clr>
            <a:srgbClr val="A4A3A4"/>
          </p15:clr>
        </p15:guide>
        <p15:guide id="6" orient="horz" pos="23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8A3CC4"/>
    <a:srgbClr val="EE72C5"/>
    <a:srgbClr val="B686DA"/>
    <a:srgbClr val="FE5E55"/>
    <a:srgbClr val="00A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24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516" y="44"/>
      </p:cViewPr>
      <p:guideLst>
        <p:guide orient="horz" pos="3960"/>
        <p:guide pos="3840"/>
        <p:guide pos="168"/>
        <p:guide pos="7512"/>
        <p:guide orient="horz" pos="624"/>
        <p:guide orient="horz" pos="23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FEF3D-1873-4E02-8857-4665CC7C9BA7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D9E740-CA90-48AA-9ED2-7414A114A3C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89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2FF0A6-B481-D14E-9EFD-690B616044C1}" type="slidenum">
              <a:rPr lang="fr-FR"/>
              <a:pPr/>
              <a:t>11</a:t>
            </a:fld>
            <a:endParaRPr lang="fr-FR"/>
          </a:p>
        </p:txBody>
      </p:sp>
      <p:sp>
        <p:nvSpPr>
          <p:cNvPr id="180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4499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E1BD9-F409-4EF7-8237-F3D5E2CB0B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551806-4AC1-4A77-BCEC-C03DE3D1C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B9660-0AD9-444E-974C-7C2084817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E22DA-F52A-DD43-8593-94DCB9810E26}" type="datetime1">
              <a:rPr lang="fr-SN" smtClean="0"/>
              <a:t>18/08/2025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0D760-6C55-4684-AE8B-F244EDCFD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1762C-BE25-45C5-BA09-D9DD55001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84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90C1A-FA68-46B1-8D6D-C9DCE7DFA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EB6FCD-629D-4BCF-A076-E74413FE56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0017E-AECE-46E6-A6BD-50C209D8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318E-2B96-F240-A6D3-D0B991AF4F6F}" type="datetime1">
              <a:rPr lang="fr-SN" smtClean="0"/>
              <a:t>18/08/2025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E3A58-4458-4AE3-B591-6C26C27DA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5156F-50FE-4720-8636-FBC0CEE5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59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9F9B05-7D82-48EA-801F-CA3F48155B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CAD148-A404-4229-B9D3-936E7AE05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E5245-69E2-4609-B6A1-2FD1DE3D5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08583-1AE5-A943-8C1A-BC03018E64A1}" type="datetime1">
              <a:rPr lang="fr-SN" smtClean="0"/>
              <a:t>18/08/2025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9EA0F-E244-4415-87BD-2F934D2C7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68E52-B594-4BB5-AE57-7A77F6411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07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E2A76-9992-4B93-8D9F-A613CDC1F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D837C-59F1-4A4F-B74B-CE0368988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45296-A96B-47E4-B806-0CF16238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7EEAF-E989-1A46-82EE-A050D2838F64}" type="datetime1">
              <a:rPr lang="fr-SN" smtClean="0"/>
              <a:t>18/08/2025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2412E-CD81-491F-AF13-B7B4FC889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CE824-EB21-4D2C-85E8-87FFE741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2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D6BE3-483D-4C29-90DA-C14F9658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DEF3C-F3CC-4ED6-AEF4-EB0D8707A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3A623-E21F-424A-A0BE-6FB227816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105B-1AA1-234B-AD73-77372B3038A2}" type="datetime1">
              <a:rPr lang="fr-SN" smtClean="0"/>
              <a:t>18/08/2025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6617C-4041-40FF-B5CB-2813AB7B9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5C6C6-608E-4F5B-98A2-28F77096D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76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706F-005B-4636-B612-247CD928E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61F74-3D73-4EAC-90F3-6D5997BC5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0820D-45A5-4019-9755-3C50397B2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3ED93-CDC5-4F5C-AC81-A3C0A52C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68150-879F-5B42-8979-522A8C86749A}" type="datetime1">
              <a:rPr lang="fr-SN" smtClean="0"/>
              <a:t>18/08/2025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95E7-5CD7-4BC7-950C-8037F0CC8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C1B08-289A-48E4-9705-EC8F13EE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00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272FF-A0CD-48F7-88BA-3A25899F6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89913-EB77-4E69-A508-05933B0DF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27D418-5631-43CC-B4F9-CEF547918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38340A-399A-4FDE-8201-BDB29B85A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4B52BD-627E-4820-9C22-EA95567CD9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C2E96-AE2C-4552-ACCD-415CF1249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242DE-004F-6846-9E4C-16C881ED33FA}" type="datetime1">
              <a:rPr lang="fr-SN" smtClean="0"/>
              <a:t>18/08/2025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0834FD-EA39-4CA5-AEF1-C55C3A0DC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31BE10-91CF-4647-8B97-F65C44E6F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19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A35A6-447C-4A92-80F9-0F9972F14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B8D23C-18B2-4A06-90F8-729A45D39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5D93-D489-6542-99DF-D2C2E88EC0C7}" type="datetime1">
              <a:rPr lang="fr-SN" smtClean="0"/>
              <a:t>18/08/2025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70DE1-9775-4B2C-AA12-C9A055950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88B3F-DC2F-4BCC-A55B-75D9ED2E5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58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EB6CE9-D962-46FF-9E7A-2391CD75A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D20BD-411C-6340-8820-C45C05E8497F}" type="datetime1">
              <a:rPr lang="fr-SN" smtClean="0"/>
              <a:t>18/08/2025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7574D7-7592-45AB-8139-E18CBC913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646CC-E651-4536-8649-7C73267C3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51A95-53FD-46AE-912D-9B7E7DD5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2F760-7DB1-4178-82B5-77FD32C7E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CB1E97-B616-4885-81EC-4ED6B3901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6A400-2B76-47E4-8D34-557CD186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ECC91-C9F5-E640-A231-D910523203BD}" type="datetime1">
              <a:rPr lang="fr-SN" smtClean="0"/>
              <a:t>18/08/2025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8225C-1BE4-49E4-97E7-F07644E2E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6A69F-1F69-4328-9CB4-CDE124A08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4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0FF0E-872D-4D7B-A68F-64A494D7A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885D58-F8AE-43A2-87D5-4437DB2F4D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14E315-0146-484D-9208-E3B3170F0C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29B0F-3FD8-4F1B-B453-A754E2997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66310-71DB-B641-90B4-096F5A366FE3}" type="datetime1">
              <a:rPr lang="fr-SN" smtClean="0"/>
              <a:t>18/08/2025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FCACD-AC4D-498A-B630-ECB8C3EF1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017543-646F-4096-A644-763DC6320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8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37E470-050A-447C-A83E-00D328B16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1F0B7-6869-43B5-A523-84BAFB9D3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9ED01-80BB-43BE-ABB3-B712AC4750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F3110-4860-4741-BA21-DAD1DE88C979}" type="datetime1">
              <a:rPr lang="fr-SN" smtClean="0"/>
              <a:t>18/08/2025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F3699-513D-48BE-8434-3B7FADA16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A9D33-378C-4291-A356-E9F9A5D2F9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8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68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5" Type="http://schemas.openxmlformats.org/officeDocument/2006/relationships/image" Target="../media/image69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5" Type="http://schemas.openxmlformats.org/officeDocument/2006/relationships/image" Target="../media/image7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69351B-FA78-49BF-802B-91CE538E3F59}"/>
              </a:ext>
            </a:extLst>
          </p:cNvPr>
          <p:cNvSpPr/>
          <p:nvPr/>
        </p:nvSpPr>
        <p:spPr>
          <a:xfrm>
            <a:off x="1" y="3936274"/>
            <a:ext cx="12192000" cy="292172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F416E5A-1BD7-4A6F-89D8-6EB3155F191D}"/>
              </a:ext>
            </a:extLst>
          </p:cNvPr>
          <p:cNvSpPr txBox="1"/>
          <p:nvPr/>
        </p:nvSpPr>
        <p:spPr>
          <a:xfrm>
            <a:off x="9655627" y="6461575"/>
            <a:ext cx="2423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https://congres-sscpp.org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8E3B480-D8F0-4564-978D-A1CD26ABD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271" y="98623"/>
            <a:ext cx="1924373" cy="165016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61E1A8D-F0CD-419A-8A44-A3B9910BF634}"/>
              </a:ext>
            </a:extLst>
          </p:cNvPr>
          <p:cNvSpPr txBox="1"/>
          <p:nvPr/>
        </p:nvSpPr>
        <p:spPr>
          <a:xfrm>
            <a:off x="55406" y="1920393"/>
            <a:ext cx="121365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Conduite à tenir devant un frottis cervico-utérin anormal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9223844-4285-41F2-9C2D-A2A1184644A3}"/>
              </a:ext>
            </a:extLst>
          </p:cNvPr>
          <p:cNvSpPr txBox="1"/>
          <p:nvPr/>
        </p:nvSpPr>
        <p:spPr>
          <a:xfrm>
            <a:off x="289123" y="4264156"/>
            <a:ext cx="1143914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400" b="1" dirty="0">
                <a:solidFill>
                  <a:schemeClr val="bg2"/>
                </a:solidFill>
                <a:latin typeface="+mj-lt"/>
              </a:rPr>
              <a:t>Pr Omar GASSAMA</a:t>
            </a:r>
          </a:p>
          <a:p>
            <a:r>
              <a:rPr lang="fr-FR" sz="1800" dirty="0">
                <a:solidFill>
                  <a:schemeClr val="bg2"/>
                </a:solidFill>
              </a:rPr>
              <a:t>Gynécologue-Obstétricien, Colposcopiste-HPV et pathologies associées</a:t>
            </a:r>
          </a:p>
          <a:p>
            <a:r>
              <a:rPr lang="fr-FR" sz="1800" dirty="0">
                <a:solidFill>
                  <a:schemeClr val="bg2"/>
                </a:solidFill>
              </a:rPr>
              <a:t>Université Cheikh Anta DIOP, Dakar, Sénégal</a:t>
            </a:r>
          </a:p>
          <a:p>
            <a:r>
              <a:rPr lang="fr-FR" sz="1800" dirty="0">
                <a:solidFill>
                  <a:schemeClr val="bg2"/>
                </a:solidFill>
              </a:rPr>
              <a:t>Clinique Gynécologique et Obstétricale, CHU Aristide LE DANTEC</a:t>
            </a:r>
          </a:p>
          <a:p>
            <a:r>
              <a:rPr lang="fr-FR" sz="1800" dirty="0">
                <a:solidFill>
                  <a:schemeClr val="bg2"/>
                </a:solidFill>
              </a:rPr>
              <a:t>Institut du Col Utérin de Dakar (ICOLDAK), Dakar, Sénégal/https://icoldak.com/</a:t>
            </a:r>
          </a:p>
          <a:p>
            <a:r>
              <a:rPr lang="fr-FR" dirty="0">
                <a:solidFill>
                  <a:schemeClr val="bg2"/>
                </a:solidFill>
              </a:rPr>
              <a:t>Expert de la Fédération Internationale de Colposcopie et de Pathologie Cervico-Vaginale</a:t>
            </a:r>
            <a:endParaRPr lang="fr-FR" sz="1800" dirty="0">
              <a:solidFill>
                <a:schemeClr val="bg2"/>
              </a:solidFill>
            </a:endParaRPr>
          </a:p>
          <a:p>
            <a:r>
              <a:rPr lang="fr-FR" sz="1800" b="1" dirty="0">
                <a:solidFill>
                  <a:schemeClr val="bg2"/>
                </a:solidFill>
              </a:rPr>
              <a:t>Email:</a:t>
            </a:r>
            <a:r>
              <a:rPr lang="fr-FR" sz="1800" dirty="0">
                <a:solidFill>
                  <a:schemeClr val="bg2"/>
                </a:solidFill>
              </a:rPr>
              <a:t> omar.gassama@ucad.edu.sn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C07E8F8-D35A-B2AE-E44D-37E6D40BEFED}"/>
              </a:ext>
            </a:extLst>
          </p:cNvPr>
          <p:cNvSpPr txBox="1"/>
          <p:nvPr/>
        </p:nvSpPr>
        <p:spPr>
          <a:xfrm>
            <a:off x="5189644" y="6461575"/>
            <a:ext cx="4002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de Colposcopie de Dakar, UCAD, Sénégal, 2025</a:t>
            </a:r>
          </a:p>
        </p:txBody>
      </p:sp>
      <p:pic>
        <p:nvPicPr>
          <p:cNvPr id="4" name="Picture 6" descr="age1image8424">
            <a:extLst>
              <a:ext uri="{FF2B5EF4-FFF2-40B4-BE49-F238E27FC236}">
                <a16:creationId xmlns:a16="http://schemas.microsoft.com/office/drawing/2014/main" id="{E1ED61B9-A3AE-0BAA-83D7-92D9155A2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3" y="55662"/>
            <a:ext cx="2409832" cy="192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67414E2-EFE1-ED84-75EF-1604D7F0F18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8694" y="102706"/>
            <a:ext cx="2063768" cy="154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IPVS - International Papillomavirus Society">
            <a:extLst>
              <a:ext uri="{FF2B5EF4-FFF2-40B4-BE49-F238E27FC236}">
                <a16:creationId xmlns:a16="http://schemas.microsoft.com/office/drawing/2014/main" id="{C1AB0350-742F-41B5-D298-D2FE53539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677" y="128686"/>
            <a:ext cx="3417200" cy="154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11B4530-B7B9-D27F-6B52-3C780CCD8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285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5589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28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 Rappels </a:t>
            </a:r>
            <a:r>
              <a:rPr lang="fr-FR" altLang="fr-FR" sz="2800" b="1" dirty="0" err="1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cyto</a:t>
            </a:r>
            <a:r>
              <a:rPr lang="fr-FR" altLang="fr-FR" sz="28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-histologiques</a:t>
            </a:r>
          </a:p>
          <a:p>
            <a:pPr eaLnBrk="1" hangingPunct="1">
              <a:buFont typeface="Wingdings 2" pitchFamily="2" charset="2"/>
              <a:buNone/>
            </a:pPr>
            <a:endParaRPr lang="fr-FR" altLang="fr-FR" sz="2800" dirty="0">
              <a:latin typeface="Arial Narrow" panose="020B0604020202020204" pitchFamily="34" charset="0"/>
              <a:cs typeface="Arial" panose="020B0604020202020204" pitchFamily="34" charset="0"/>
            </a:endParaRPr>
          </a:p>
          <a:p>
            <a:pPr marL="265113" indent="-265113" eaLnBrk="1" hangingPunct="1">
              <a:lnSpc>
                <a:spcPct val="90000"/>
              </a:lnSpc>
              <a:buFontTx/>
              <a:buNone/>
            </a:pPr>
            <a:r>
              <a:rPr lang="fr-FR" altLang="fr-FR" sz="28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- Ligne de jonction </a:t>
            </a:r>
            <a:r>
              <a:rPr lang="fr-FR" altLang="fr-FR" sz="2800" b="1" dirty="0" err="1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cylindro</a:t>
            </a:r>
            <a:r>
              <a:rPr lang="fr-FR" altLang="fr-FR" sz="28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-pavimenteuse</a:t>
            </a:r>
            <a:r>
              <a:rPr lang="fr-FR" altLang="fr-FR" sz="2800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65113" indent="-265113" eaLnBrk="1" hangingPunct="1">
              <a:lnSpc>
                <a:spcPct val="90000"/>
              </a:lnSpc>
              <a:buFontTx/>
              <a:buNone/>
            </a:pPr>
            <a:endParaRPr lang="fr-FR" altLang="fr-FR" sz="2800" dirty="0">
              <a:latin typeface="Arial Narrow" panose="020B0604020202020204" pitchFamily="34" charset="0"/>
              <a:cs typeface="Arial" panose="020B0604020202020204" pitchFamily="34" charset="0"/>
            </a:endParaRPr>
          </a:p>
          <a:p>
            <a:pPr marL="265113" indent="-265113" eaLnBrk="1" hangingPunct="1">
              <a:lnSpc>
                <a:spcPct val="90000"/>
              </a:lnSpc>
              <a:buFont typeface="Wingdings 2" pitchFamily="2" charset="2"/>
              <a:buNone/>
            </a:pPr>
            <a:r>
              <a:rPr lang="fr-FR" altLang="fr-FR" sz="2800" b="1" dirty="0">
                <a:latin typeface="Arial Narrow" panose="020B0604020202020204" pitchFamily="34" charset="0"/>
                <a:cs typeface="Arial" panose="020B0604020202020204" pitchFamily="34" charset="0"/>
              </a:rPr>
              <a:t>Enfant / nullipare</a:t>
            </a:r>
            <a:endParaRPr lang="fr-FR" altLang="fr-FR" sz="2800" dirty="0">
              <a:latin typeface="Arial Narrow" panose="020B0604020202020204" pitchFamily="34" charset="0"/>
              <a:cs typeface="Arial" panose="020B0604020202020204" pitchFamily="34" charset="0"/>
            </a:endParaRPr>
          </a:p>
          <a:p>
            <a:pPr marL="265113" indent="-265113" eaLnBrk="1" hangingPunct="1">
              <a:lnSpc>
                <a:spcPct val="90000"/>
              </a:lnSpc>
              <a:buFont typeface="Wingdings 2" pitchFamily="2" charset="2"/>
              <a:buNone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 Contact direct ( ligne nette)</a:t>
            </a:r>
          </a:p>
          <a:p>
            <a:pPr marL="265113" indent="-265113" eaLnBrk="1" hangingPunct="1">
              <a:lnSpc>
                <a:spcPct val="90000"/>
              </a:lnSpc>
              <a:buFont typeface="Wingdings 2" pitchFamily="2" charset="2"/>
              <a:buNone/>
            </a:pPr>
            <a:endParaRPr lang="fr-FR" altLang="fr-FR" sz="2800" dirty="0">
              <a:latin typeface="Arial Narrow" panose="020B0604020202020204" pitchFamily="34" charset="0"/>
              <a:cs typeface="Arial" panose="020B0604020202020204" pitchFamily="34" charset="0"/>
            </a:endParaRPr>
          </a:p>
          <a:p>
            <a:pPr marL="265113" indent="-265113" eaLnBrk="1" hangingPunct="1">
              <a:lnSpc>
                <a:spcPct val="90000"/>
              </a:lnSpc>
              <a:buFont typeface="Wingdings 2" pitchFamily="2" charset="2"/>
              <a:buNone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Après grossesse </a:t>
            </a:r>
          </a:p>
          <a:p>
            <a:pPr marL="265113" indent="-265113" eaLnBrk="1" hangingPunct="1">
              <a:lnSpc>
                <a:spcPct val="90000"/>
              </a:lnSpc>
              <a:buFont typeface="Wingdings 2" pitchFamily="2" charset="2"/>
              <a:buNone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Chevauchement </a:t>
            </a:r>
          </a:p>
          <a:p>
            <a:pPr marL="265113" indent="-265113" eaLnBrk="1" hangingPunct="1">
              <a:lnSpc>
                <a:spcPct val="90000"/>
              </a:lnSpc>
              <a:buFont typeface="Wingdings 2" pitchFamily="2" charset="2"/>
              <a:buNone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 Métaplasie immature</a:t>
            </a:r>
          </a:p>
          <a:p>
            <a:pPr marL="265113" indent="-265113" eaLnBrk="1" hangingPunct="1">
              <a:lnSpc>
                <a:spcPct val="90000"/>
              </a:lnSpc>
              <a:buFont typeface="Wingdings 2" pitchFamily="2" charset="2"/>
              <a:buNone/>
            </a:pPr>
            <a:endParaRPr lang="fr-FR" altLang="fr-FR" sz="2800" dirty="0">
              <a:latin typeface="Arial Narrow" panose="020B0604020202020204" pitchFamily="34" charset="0"/>
              <a:cs typeface="Arial" panose="020B0604020202020204" pitchFamily="34" charset="0"/>
            </a:endParaRPr>
          </a:p>
          <a:p>
            <a:pPr marL="265113" indent="-265113" eaLnBrk="1" hangingPunct="1">
              <a:lnSpc>
                <a:spcPct val="90000"/>
              </a:lnSpc>
              <a:buFont typeface="Wingdings 2" pitchFamily="2" charset="2"/>
              <a:buNone/>
            </a:pPr>
            <a:r>
              <a:rPr lang="fr-FR" altLang="fr-FR" sz="2800" b="1" dirty="0">
                <a:latin typeface="Arial Narrow" panose="020B0604020202020204" pitchFamily="34" charset="0"/>
                <a:cs typeface="Arial" panose="020B0604020202020204" pitchFamily="34" charset="0"/>
              </a:rPr>
              <a:t>Après ménopause</a:t>
            </a:r>
            <a:endParaRPr lang="fr-FR" altLang="fr-FR" sz="2800" dirty="0">
              <a:latin typeface="Arial Narrow" panose="020B0604020202020204" pitchFamily="34" charset="0"/>
              <a:cs typeface="Arial" panose="020B0604020202020204" pitchFamily="34" charset="0"/>
            </a:endParaRPr>
          </a:p>
          <a:p>
            <a:pPr marL="265113" indent="-265113" eaLnBrk="1" hangingPunct="1">
              <a:lnSpc>
                <a:spcPct val="90000"/>
              </a:lnSpc>
              <a:buFont typeface="Wingdings 2" pitchFamily="2" charset="2"/>
              <a:buNone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 Invagination  canal cervical</a:t>
            </a:r>
          </a:p>
          <a:p>
            <a:pPr eaLnBrk="1" hangingPunct="1">
              <a:buFont typeface="Wingdings 2" pitchFamily="2" charset="2"/>
              <a:buNone/>
            </a:pPr>
            <a:endParaRPr lang="fr-FR" altLang="fr-FR" sz="2400" dirty="0">
              <a:latin typeface="Arial Narrow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9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19523"/>
            <a:ext cx="10275066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Généralités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A222151-0DD1-B163-102D-CCCEAEB67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098" y="3038168"/>
            <a:ext cx="6373218" cy="334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44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141168" y="863797"/>
            <a:ext cx="11784706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Wingdings 2" pitchFamily="2" charset="2"/>
              <a:buNone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Histoire naturelle du cancer du col utérin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L’histoire naturelle du cancer du col utérin est une histoire d’amour qui a mal tourné et met en jeu: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Homme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Femme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Papillomavirus humains à haut risque oncogènes</a:t>
            </a:r>
          </a:p>
          <a:p>
            <a:pPr eaLnBrk="1" hangingPunct="1">
              <a:buFont typeface="Wingdings 2" pitchFamily="2" charset="2"/>
              <a:buNone/>
            </a:pPr>
            <a:endParaRPr lang="fr-FR" altLang="fr-FR" sz="2400" dirty="0">
              <a:latin typeface="Arial Narrow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10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3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Généralités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ASSA, JEUNE FILLE DE CITÉ | ARTE Radio">
            <a:extLst>
              <a:ext uri="{FF2B5EF4-FFF2-40B4-BE49-F238E27FC236}">
                <a16:creationId xmlns:a16="http://schemas.microsoft.com/office/drawing/2014/main" id="{A2B129DE-64DE-68D8-28D7-B4A404C57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087" y="4492081"/>
            <a:ext cx="3891626" cy="219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0214A9F-E861-8D4E-1CAF-0B6C50437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863" y="4603206"/>
            <a:ext cx="3099983" cy="21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92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Rectangle 3"/>
          <p:cNvSpPr>
            <a:spLocks noChangeArrowheads="1"/>
          </p:cNvSpPr>
          <p:nvPr/>
        </p:nvSpPr>
        <p:spPr bwMode="auto">
          <a:xfrm>
            <a:off x="3695700" y="2443164"/>
            <a:ext cx="480060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92881" indent="-192881">
              <a:spcBef>
                <a:spcPct val="20000"/>
              </a:spcBef>
              <a:buFontTx/>
              <a:buChar char="•"/>
            </a:pPr>
            <a:endParaRPr lang="fr-FR"/>
          </a:p>
        </p:txBody>
      </p:sp>
      <p:sp>
        <p:nvSpPr>
          <p:cNvPr id="179204" name="Rectangle 4"/>
          <p:cNvSpPr>
            <a:spLocks noChangeArrowheads="1"/>
          </p:cNvSpPr>
          <p:nvPr/>
        </p:nvSpPr>
        <p:spPr bwMode="auto">
          <a:xfrm>
            <a:off x="3467103" y="4576466"/>
            <a:ext cx="184731" cy="24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fr-FR" sz="1013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FC417AA-2147-E449-97D8-6D7CEE551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6" y="138186"/>
            <a:ext cx="6195057" cy="163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36F5E63-35D7-0E48-8E0A-2EAD51D96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362" y="219502"/>
            <a:ext cx="1429643" cy="146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116F4AD-551A-5A4A-A942-6F6F7CB5B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43" y="2230735"/>
            <a:ext cx="4496945" cy="295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A99F2A9-AC80-784A-A496-40D208B0E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569" y="2793443"/>
            <a:ext cx="6984787" cy="3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8B22D37-3313-4F47-B48D-9CDA2AD7C8E7}"/>
              </a:ext>
            </a:extLst>
          </p:cNvPr>
          <p:cNvSpPr/>
          <p:nvPr/>
        </p:nvSpPr>
        <p:spPr>
          <a:xfrm>
            <a:off x="7431883" y="4311144"/>
            <a:ext cx="688479" cy="1214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7AAE90-F05D-B0F8-ACCA-71C5DFFF4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1F2B2-C2EF-6343-AD73-B602F9C157F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8997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mar GAssama\Desktop\HyperSnapPortable\Snap83.bmp">
            <a:extLst>
              <a:ext uri="{FF2B5EF4-FFF2-40B4-BE49-F238E27FC236}">
                <a16:creationId xmlns:a16="http://schemas.microsoft.com/office/drawing/2014/main" id="{F2304DB5-A28E-E9F5-0848-7E30EDAFA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390" y="689401"/>
            <a:ext cx="1890210" cy="1404156"/>
          </a:xfrm>
          <a:prstGeom prst="rect">
            <a:avLst/>
          </a:prstGeom>
          <a:noFill/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D8C11B3-62FA-59DC-3F4C-697D01F41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411" y="2855324"/>
            <a:ext cx="1350169" cy="135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ED6CA0-2E7C-300E-B568-88607EB8F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4086" y="2753916"/>
            <a:ext cx="1350169" cy="135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B7134D-17A5-E4A3-338B-DD48FB5E8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67470" y="2721000"/>
            <a:ext cx="134302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CB5CDC-149C-F75F-7ADC-7A3057638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13689" y="948501"/>
            <a:ext cx="1300758" cy="124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44A72D9-AB6E-FACF-C015-61D8991BF3F6}"/>
              </a:ext>
            </a:extLst>
          </p:cNvPr>
          <p:cNvCxnSpPr>
            <a:cxnSpLocks/>
          </p:cNvCxnSpPr>
          <p:nvPr/>
        </p:nvCxnSpPr>
        <p:spPr>
          <a:xfrm>
            <a:off x="2281758" y="3392096"/>
            <a:ext cx="1164074" cy="357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23ABF44F-F0CC-3D9D-F624-5BB183227C5A}"/>
              </a:ext>
            </a:extLst>
          </p:cNvPr>
          <p:cNvCxnSpPr>
            <a:cxnSpLocks/>
          </p:cNvCxnSpPr>
          <p:nvPr/>
        </p:nvCxnSpPr>
        <p:spPr>
          <a:xfrm>
            <a:off x="5587933" y="3392512"/>
            <a:ext cx="105572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1B7239A-65CF-38A0-6EA7-FE2816ECEE40}"/>
              </a:ext>
            </a:extLst>
          </p:cNvPr>
          <p:cNvCxnSpPr>
            <a:cxnSpLocks/>
          </p:cNvCxnSpPr>
          <p:nvPr/>
        </p:nvCxnSpPr>
        <p:spPr>
          <a:xfrm>
            <a:off x="8174683" y="3356024"/>
            <a:ext cx="96529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B02B0AC6-FD04-4718-E835-BF2CB8176A3A}"/>
              </a:ext>
            </a:extLst>
          </p:cNvPr>
          <p:cNvCxnSpPr>
            <a:cxnSpLocks/>
          </p:cNvCxnSpPr>
          <p:nvPr/>
        </p:nvCxnSpPr>
        <p:spPr>
          <a:xfrm flipH="1">
            <a:off x="5587933" y="3629025"/>
            <a:ext cx="105572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16EFC9B5-7C13-8C36-7781-B616163339B9}"/>
              </a:ext>
            </a:extLst>
          </p:cNvPr>
          <p:cNvSpPr txBox="1"/>
          <p:nvPr/>
        </p:nvSpPr>
        <p:spPr>
          <a:xfrm>
            <a:off x="602052" y="2309812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Normal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61AD03A-7C1D-5C74-17EB-04ED74D91565}"/>
              </a:ext>
            </a:extLst>
          </p:cNvPr>
          <p:cNvSpPr txBox="1"/>
          <p:nvPr/>
        </p:nvSpPr>
        <p:spPr>
          <a:xfrm>
            <a:off x="4574300" y="230115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CIN1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E1B3E9E-2D3A-8BAB-8E71-294D3A9D0F02}"/>
              </a:ext>
            </a:extLst>
          </p:cNvPr>
          <p:cNvSpPr txBox="1"/>
          <p:nvPr/>
        </p:nvSpPr>
        <p:spPr>
          <a:xfrm>
            <a:off x="7024940" y="2309812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CIN 2+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9CE231C-FE8D-E29B-581F-6A8889AF07A6}"/>
              </a:ext>
            </a:extLst>
          </p:cNvPr>
          <p:cNvSpPr txBox="1"/>
          <p:nvPr/>
        </p:nvSpPr>
        <p:spPr>
          <a:xfrm>
            <a:off x="8858037" y="2301158"/>
            <a:ext cx="1761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Cancer invasif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6139CF9-D524-E31D-04EA-FCCEFFC2C0F2}"/>
              </a:ext>
            </a:extLst>
          </p:cNvPr>
          <p:cNvSpPr txBox="1"/>
          <p:nvPr/>
        </p:nvSpPr>
        <p:spPr>
          <a:xfrm>
            <a:off x="120581" y="5956446"/>
            <a:ext cx="102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Histoire naturelle du cancer du col utérin adaptée selon GASSAMA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3008959-FF08-CCC6-2162-FE0CFD9B8C6F}"/>
              </a:ext>
            </a:extLst>
          </p:cNvPr>
          <p:cNvSpPr txBox="1"/>
          <p:nvPr/>
        </p:nvSpPr>
        <p:spPr>
          <a:xfrm>
            <a:off x="2335933" y="1055681"/>
            <a:ext cx="105572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/>
              <a:t>HPV 16, 18, 31, 33, 45, 51, 52, 58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E49BA7E-AE56-A71F-20FB-4520CB4E5074}"/>
              </a:ext>
            </a:extLst>
          </p:cNvPr>
          <p:cNvSpPr txBox="1"/>
          <p:nvPr/>
        </p:nvSpPr>
        <p:spPr>
          <a:xfrm>
            <a:off x="517065" y="4232163"/>
            <a:ext cx="20143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dirty="0"/>
              <a:t>Facteurs viraux</a:t>
            </a:r>
          </a:p>
          <a:p>
            <a:r>
              <a:rPr lang="fr-FR" sz="1500" dirty="0"/>
              <a:t>- Charge virale</a:t>
            </a:r>
          </a:p>
          <a:p>
            <a:r>
              <a:rPr lang="fr-FR" sz="1500" dirty="0"/>
              <a:t>- Type de virus</a:t>
            </a:r>
          </a:p>
          <a:p>
            <a:pPr marL="257175" indent="-257175">
              <a:buFontTx/>
              <a:buChar char="-"/>
            </a:pPr>
            <a:r>
              <a:rPr lang="fr-FR" sz="1500" dirty="0"/>
              <a:t>Persistance du virus</a:t>
            </a:r>
          </a:p>
          <a:p>
            <a:pPr marL="257175" indent="-257175">
              <a:buFontTx/>
              <a:buChar char="-"/>
            </a:pPr>
            <a:r>
              <a:rPr lang="fr-FR" sz="1500" dirty="0"/>
              <a:t>P53, Prb</a:t>
            </a:r>
          </a:p>
          <a:p>
            <a:pPr marL="257175" indent="-257175">
              <a:buFontTx/>
              <a:buChar char="-"/>
            </a:pPr>
            <a:r>
              <a:rPr lang="fr-FR" sz="1500" dirty="0"/>
              <a:t>HIV</a:t>
            </a:r>
          </a:p>
          <a:p>
            <a:endParaRPr lang="fr-FR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D59AC65-5491-6601-4E75-2C6A828F0790}"/>
              </a:ext>
            </a:extLst>
          </p:cNvPr>
          <p:cNvSpPr txBox="1"/>
          <p:nvPr/>
        </p:nvSpPr>
        <p:spPr>
          <a:xfrm>
            <a:off x="3935064" y="4325473"/>
            <a:ext cx="37451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dirty="0"/>
              <a:t>Facteurs environnementaux et alimentaires</a:t>
            </a:r>
          </a:p>
          <a:p>
            <a:r>
              <a:rPr lang="fr-FR" sz="1500" dirty="0"/>
              <a:t>- Hydrocarbures polycliques (encens)</a:t>
            </a:r>
          </a:p>
          <a:p>
            <a:r>
              <a:rPr lang="fr-FR" sz="1500" dirty="0"/>
              <a:t>- Tabac</a:t>
            </a:r>
          </a:p>
          <a:p>
            <a:r>
              <a:rPr lang="fr-FR" sz="1500" dirty="0"/>
              <a:t>- Carences en Zinc, en Sélénium</a:t>
            </a:r>
          </a:p>
          <a:p>
            <a:endParaRPr lang="fr-FR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6CA3D05-ABEC-1230-0F5D-F9AC13E59F91}"/>
              </a:ext>
            </a:extLst>
          </p:cNvPr>
          <p:cNvSpPr txBox="1"/>
          <p:nvPr/>
        </p:nvSpPr>
        <p:spPr>
          <a:xfrm>
            <a:off x="7680176" y="4283282"/>
            <a:ext cx="2987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dirty="0"/>
              <a:t>Perturbations du microbiote vaginal</a:t>
            </a:r>
          </a:p>
          <a:p>
            <a:r>
              <a:rPr lang="fr-FR" sz="1500" dirty="0"/>
              <a:t>- Herpès Simplex Virus</a:t>
            </a:r>
          </a:p>
          <a:p>
            <a:r>
              <a:rPr lang="fr-FR" sz="1500" dirty="0"/>
              <a:t>- Chlamydiae Trachomatis</a:t>
            </a:r>
          </a:p>
          <a:p>
            <a:r>
              <a:rPr lang="fr-FR" sz="1500" dirty="0"/>
              <a:t>- Candida Albicans</a:t>
            </a:r>
          </a:p>
          <a:p>
            <a:endParaRPr lang="fr-FR" sz="1500" dirty="0"/>
          </a:p>
          <a:p>
            <a:endParaRPr lang="fr-FR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4C329B5-4131-7967-EDF5-D6916EA33B9A}"/>
              </a:ext>
            </a:extLst>
          </p:cNvPr>
          <p:cNvSpPr txBox="1"/>
          <p:nvPr/>
        </p:nvSpPr>
        <p:spPr>
          <a:xfrm>
            <a:off x="7516505" y="581766"/>
            <a:ext cx="331490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dirty="0"/>
              <a:t>Facteurs gynécologiques et obstétricaux</a:t>
            </a:r>
          </a:p>
          <a:p>
            <a:r>
              <a:rPr lang="fr-FR" sz="1500" dirty="0"/>
              <a:t>- Précocité des rapports sexuels</a:t>
            </a:r>
          </a:p>
          <a:p>
            <a:r>
              <a:rPr lang="fr-FR" sz="1500" dirty="0"/>
              <a:t>- Multpartenariat</a:t>
            </a:r>
          </a:p>
          <a:p>
            <a:r>
              <a:rPr lang="fr-FR" sz="1500" dirty="0"/>
              <a:t>- Multiparité</a:t>
            </a:r>
          </a:p>
          <a:p>
            <a:endParaRPr lang="fr-FR" dirty="0"/>
          </a:p>
        </p:txBody>
      </p:sp>
      <p:sp>
        <p:nvSpPr>
          <p:cNvPr id="33" name="Espace réservé du numéro de diapositive 32">
            <a:extLst>
              <a:ext uri="{FF2B5EF4-FFF2-40B4-BE49-F238E27FC236}">
                <a16:creationId xmlns:a16="http://schemas.microsoft.com/office/drawing/2014/main" id="{94F50130-C29B-3E1C-90CC-2E2FECDAF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3E36-012F-B248-ACD2-753A8BD42C72}" type="slidenum">
              <a:rPr lang="fr-FR" smtClean="0"/>
              <a:t>12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4C17200-13EF-D1DE-0447-45DE542E611D}"/>
              </a:ext>
            </a:extLst>
          </p:cNvPr>
          <p:cNvSpPr txBox="1"/>
          <p:nvPr/>
        </p:nvSpPr>
        <p:spPr>
          <a:xfrm>
            <a:off x="5828346" y="2934322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35%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D78282-AC32-E68B-2C1D-6B9426FE542B}"/>
              </a:ext>
            </a:extLst>
          </p:cNvPr>
          <p:cNvSpPr txBox="1"/>
          <p:nvPr/>
        </p:nvSpPr>
        <p:spPr>
          <a:xfrm>
            <a:off x="5797975" y="3701460"/>
            <a:ext cx="877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43%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89931C5-5543-4C74-DC38-0627A3596FFD}"/>
              </a:ext>
            </a:extLst>
          </p:cNvPr>
          <p:cNvSpPr txBox="1"/>
          <p:nvPr/>
        </p:nvSpPr>
        <p:spPr>
          <a:xfrm>
            <a:off x="8342592" y="2911656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12% 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DAB7B25-3885-7172-9759-5E0C8D94FCF4}"/>
              </a:ext>
            </a:extLst>
          </p:cNvPr>
          <p:cNvCxnSpPr>
            <a:cxnSpLocks/>
          </p:cNvCxnSpPr>
          <p:nvPr/>
        </p:nvCxnSpPr>
        <p:spPr>
          <a:xfrm flipH="1">
            <a:off x="2150600" y="3771955"/>
            <a:ext cx="129523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3B04572D-5397-D9A2-7AED-647065E904C6}"/>
              </a:ext>
            </a:extLst>
          </p:cNvPr>
          <p:cNvSpPr txBox="1"/>
          <p:nvPr/>
        </p:nvSpPr>
        <p:spPr>
          <a:xfrm>
            <a:off x="2498102" y="2868141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30%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03B56B8-DD0C-95DA-6713-713C61367DC2}"/>
              </a:ext>
            </a:extLst>
          </p:cNvPr>
          <p:cNvSpPr txBox="1"/>
          <p:nvPr/>
        </p:nvSpPr>
        <p:spPr>
          <a:xfrm>
            <a:off x="2729070" y="3862856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70% 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7BB1FCD6-E431-52CA-FEC1-DFF5D8196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1003" y="2911656"/>
            <a:ext cx="1476643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3202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82930" y="854638"/>
            <a:ext cx="11623530" cy="4922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fr-FR" sz="2800" b="1" dirty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- Conditions de réalisation</a:t>
            </a:r>
          </a:p>
          <a:p>
            <a:pPr marL="868680" indent="-45720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800" dirty="0">
                <a:latin typeface="Arial Narrow" pitchFamily="34" charset="0"/>
                <a:cs typeface="Arial" pitchFamily="34" charset="0"/>
              </a:rPr>
              <a:t>En dehors des règles et de tout saignement</a:t>
            </a:r>
          </a:p>
          <a:p>
            <a:pPr marL="868680" indent="-45720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800" dirty="0">
                <a:latin typeface="Arial Narrow" pitchFamily="34" charset="0"/>
                <a:cs typeface="Arial" pitchFamily="34" charset="0"/>
              </a:rPr>
              <a:t>Pas de toilette vaginale avant</a:t>
            </a:r>
          </a:p>
          <a:p>
            <a:pPr marL="868680" indent="-45720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800" dirty="0">
                <a:latin typeface="Arial Narrow" pitchFamily="34" charset="0"/>
                <a:cs typeface="Arial" pitchFamily="34" charset="0"/>
              </a:rPr>
              <a:t>Arrêt des ovules ou de </a:t>
            </a:r>
          </a:p>
          <a:p>
            <a:pPr marL="868680" indent="-45720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800" dirty="0">
                <a:latin typeface="Arial Narrow" pitchFamily="34" charset="0"/>
                <a:cs typeface="Arial" pitchFamily="34" charset="0"/>
              </a:rPr>
              <a:t>Toute crème vaginale (48h)</a:t>
            </a:r>
          </a:p>
          <a:p>
            <a:pPr marL="868680" indent="-45720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800" dirty="0">
                <a:latin typeface="Arial Narrow" pitchFamily="34" charset="0"/>
                <a:cs typeface="Arial" pitchFamily="34" charset="0"/>
              </a:rPr>
              <a:t>Pas d’infection cervico-vaginale</a:t>
            </a:r>
          </a:p>
          <a:p>
            <a:pPr marL="411480" eaLnBrk="1" fontAlgn="auto" hangingPunct="1">
              <a:lnSpc>
                <a:spcPct val="150000"/>
              </a:lnSpc>
              <a:spcAft>
                <a:spcPts val="0"/>
              </a:spcAft>
              <a:buFontTx/>
              <a:buNone/>
              <a:defRPr/>
            </a:pPr>
            <a:r>
              <a:rPr lang="fr-FR" sz="2800" dirty="0">
                <a:latin typeface="Arial Narrow" pitchFamily="34" charset="0"/>
                <a:cs typeface="Arial" pitchFamily="34" charset="0"/>
              </a:rPr>
              <a:t> (FCV un mois après le traitement  de l’infection)</a:t>
            </a:r>
          </a:p>
          <a:p>
            <a:pPr marL="868680" indent="-45720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800" dirty="0">
                <a:latin typeface="Arial Narrow" pitchFamily="34" charset="0"/>
                <a:cs typeface="Arial" pitchFamily="34" charset="0"/>
              </a:rPr>
              <a:t>À distance  rapports sexuels (48h)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13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3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Frottis cervico-utérin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C3E2B91-368F-9682-9951-C1C39077F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011" y="2270353"/>
            <a:ext cx="2786063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322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14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r-FR" sz="2800" b="1" dirty="0">
                <a:solidFill>
                  <a:srgbClr val="7030A0"/>
                </a:solidFill>
                <a:latin typeface="Arial Narrow" pitchFamily="34" charset="0"/>
                <a:cs typeface="Arial" charset="0"/>
              </a:rPr>
              <a:t>Matériels </a:t>
            </a: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r-FR" sz="2800" b="1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charset="0"/>
              </a:rPr>
              <a:t>		</a:t>
            </a:r>
            <a:r>
              <a:rPr lang="fr-FR" sz="2800" b="1" dirty="0">
                <a:latin typeface="Arial Narrow" pitchFamily="34" charset="0"/>
                <a:cs typeface="Arial" charset="0"/>
              </a:rPr>
              <a:t>Couche mince                    conventionnel </a:t>
            </a:r>
          </a:p>
          <a:p>
            <a:pPr marL="411480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r-FR" sz="2800" dirty="0">
                <a:latin typeface="Arial Narrow" pitchFamily="34" charset="0"/>
                <a:cs typeface="Arial" charset="0"/>
              </a:rPr>
              <a:t> </a:t>
            </a:r>
            <a:endParaRPr lang="fr-FR" sz="2800" dirty="0">
              <a:latin typeface="Arial Narrow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14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85137" y="119523"/>
            <a:ext cx="10305377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Frottis cervico-utérin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AEC546A-0DB0-FA72-CE64-3EF4FC7F7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500" y="2341790"/>
            <a:ext cx="7572375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649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95631" y="1026820"/>
            <a:ext cx="1179936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fr-FR" sz="3200" b="1" dirty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- Technique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15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3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Frottis cervico-utérin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854BB16D-FE87-2D70-8BD5-A76504BCD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9881" y="1571625"/>
            <a:ext cx="2286000" cy="1857375"/>
          </a:xfrm>
          <a:prstGeom prst="rect">
            <a:avLst/>
          </a:prstGeom>
          <a:noFill/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F506DCBC-E513-556A-9BFB-CF1D6A18D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572" y="3668236"/>
            <a:ext cx="200025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75E032AA-7FA8-51D7-5FAD-8A38D1AE7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710" y="3668237"/>
            <a:ext cx="22145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2D343758-096F-A832-15CA-531EAE0DC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246" y="3679030"/>
            <a:ext cx="21431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AD389E60-F750-1E50-D9E7-684D1A85A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252" y="5217060"/>
            <a:ext cx="22860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7D9D741E-0E2E-5A98-F440-48EEC6FB6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333" y="5260637"/>
            <a:ext cx="207168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71FD36AE-716A-5A70-A40E-DF52656B9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045" y="1690789"/>
            <a:ext cx="2085975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290F5ADB-4B33-C33E-394B-7989D3670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2000250"/>
            <a:ext cx="2928937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fr-FR" altLang="fr-FR" sz="2800" b="1" u="none" dirty="0">
                <a:latin typeface="Arial" panose="020B0604020202020204" pitchFamily="34" charset="0"/>
              </a:rPr>
              <a:t>Col utérin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A57DC4C7-8634-2358-7A46-80A917708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31" y="3742958"/>
            <a:ext cx="48635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b="1" u="none" dirty="0">
                <a:latin typeface="Arial" panose="020B0604020202020204" pitchFamily="34" charset="0"/>
              </a:rPr>
              <a:t>Frottis cervico-utérin conventionnel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05E82E8A-4039-A1D8-5998-45340F21A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66" y="5788409"/>
            <a:ext cx="4501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b="1" u="none" dirty="0">
                <a:latin typeface="Arial" panose="020B0604020202020204" pitchFamily="34" charset="0"/>
              </a:rPr>
              <a:t>Frottis en milieu liquide </a:t>
            </a:r>
          </a:p>
        </p:txBody>
      </p:sp>
    </p:spTree>
    <p:extLst>
      <p:ext uri="{BB962C8B-B14F-4D97-AF65-F5344CB8AC3E}">
        <p14:creationId xmlns:p14="http://schemas.microsoft.com/office/powerpoint/2010/main" val="3019353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16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3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Frottis cervico-utérin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Omar GAssama\Desktop\HyperSnapPortable\Snap34.bmp">
            <a:extLst>
              <a:ext uri="{FF2B5EF4-FFF2-40B4-BE49-F238E27FC236}">
                <a16:creationId xmlns:a16="http://schemas.microsoft.com/office/drawing/2014/main" id="{659C9181-03CD-1D34-0157-95E3039BB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" y="1071563"/>
            <a:ext cx="10286134" cy="52149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522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301923" y="768640"/>
            <a:ext cx="11623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Wingdings 2" pitchFamily="2" charset="2"/>
              <a:buNone/>
            </a:pPr>
            <a:r>
              <a:rPr lang="fr-FR" altLang="fr-FR" sz="32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- Résultats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17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98031" y="119523"/>
            <a:ext cx="10292484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Frottis cervico-utérin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E1E42402-D4B6-4EBB-3C0F-A438E9B53B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7639139"/>
              </p:ext>
            </p:extLst>
          </p:nvPr>
        </p:nvGraphicFramePr>
        <p:xfrm>
          <a:off x="452845" y="1417941"/>
          <a:ext cx="11623529" cy="5516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5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5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49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68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3796">
                <a:tc gridSpan="2">
                  <a:txBody>
                    <a:bodyPr/>
                    <a:lstStyle/>
                    <a:p>
                      <a:r>
                        <a:rPr kumimoji="0" lang="fr-FR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Classification cytologique</a:t>
                      </a:r>
                    </a:p>
                    <a:p>
                      <a:r>
                        <a:rPr kumimoji="0" lang="fr-FR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(employée pour le dépistage)</a:t>
                      </a:r>
                    </a:p>
                    <a:p>
                      <a:endParaRPr lang="fr-FR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6492" marB="46492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0" lang="fr-FR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Classification histologique</a:t>
                      </a:r>
                    </a:p>
                    <a:p>
                      <a:r>
                        <a:rPr kumimoji="0" lang="fr-FR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(employée pour le diagnostic)</a:t>
                      </a:r>
                      <a:endParaRPr lang="fr-FR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6492" marB="46492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471">
                <a:tc>
                  <a:txBody>
                    <a:bodyPr/>
                    <a:lstStyle/>
                    <a:p>
                      <a:r>
                        <a:rPr kumimoji="0" lang="fr-FR" sz="1600" b="1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Pap</a:t>
                      </a:r>
                      <a:r>
                        <a:rPr kumimoji="0" lang="fr-FR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(frottis)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6492" marB="46492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fr-FR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Système Bethesda</a:t>
                      </a:r>
                      <a:endParaRPr lang="fr-FR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6492" marB="464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1600" b="1" dirty="0" err="1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Richart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Classification descriptive</a:t>
                      </a:r>
                      <a:endParaRPr lang="fr-FR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1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OMS</a:t>
                      </a:r>
                      <a:endParaRPr lang="fr-FR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519">
                <a:tc>
                  <a:txBody>
                    <a:bodyPr/>
                    <a:lstStyle/>
                    <a:p>
                      <a:r>
                        <a:rPr kumimoji="0" lang="fr-F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Classe I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6492" marB="46492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Normal</a:t>
                      </a:r>
                      <a:endParaRPr lang="fr-FR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Normal</a:t>
                      </a:r>
                      <a:endParaRPr lang="fr-FR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Normal</a:t>
                      </a:r>
                      <a:endParaRPr lang="fr-FR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0537">
                <a:tc>
                  <a:txBody>
                    <a:bodyPr/>
                    <a:lstStyle/>
                    <a:p>
                      <a:r>
                        <a:rPr kumimoji="0" lang="fr-F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Classe II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6492" marB="46492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ASC-US</a:t>
                      </a:r>
                      <a:endParaRPr lang="fr-FR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ASC-H</a:t>
                      </a:r>
                      <a:endParaRPr lang="fr-FR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Atypie</a:t>
                      </a:r>
                      <a:endParaRPr lang="fr-FR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atypie</a:t>
                      </a:r>
                      <a:endParaRPr lang="fr-FR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9569">
                <a:tc>
                  <a:txBody>
                    <a:bodyPr/>
                    <a:lstStyle/>
                    <a:p>
                      <a:r>
                        <a:rPr kumimoji="0" lang="fr-F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Classe III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6492" marB="46492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1600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LIEBG</a:t>
                      </a:r>
                      <a:endParaRPr lang="fr-FR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CIN 1,y compris condylome plan</a:t>
                      </a:r>
                      <a:endParaRPr lang="fr-FR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Koïlocytose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Dysplasie légère</a:t>
                      </a:r>
                      <a:endParaRPr lang="fr-FR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5519">
                <a:tc>
                  <a:txBody>
                    <a:bodyPr/>
                    <a:lstStyle/>
                    <a:p>
                      <a:r>
                        <a:rPr kumimoji="0" lang="fr-F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Classe III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6492" marB="46492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LIEHG</a:t>
                      </a:r>
                      <a:endParaRPr lang="fr-FR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CIN 2</a:t>
                      </a:r>
                      <a:endParaRPr lang="fr-FR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Dysplasie modérée</a:t>
                      </a:r>
                      <a:endParaRPr lang="fr-FR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5519">
                <a:tc>
                  <a:txBody>
                    <a:bodyPr/>
                    <a:lstStyle/>
                    <a:p>
                      <a:r>
                        <a:rPr kumimoji="0" lang="fr-F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Classe III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6492" marB="46492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LIEHG</a:t>
                      </a:r>
                      <a:endParaRPr lang="fr-FR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CIN 3</a:t>
                      </a:r>
                      <a:endParaRPr lang="fr-FR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Dysplasie sévère</a:t>
                      </a:r>
                      <a:endParaRPr lang="fr-FR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5519">
                <a:tc>
                  <a:txBody>
                    <a:bodyPr/>
                    <a:lstStyle/>
                    <a:p>
                      <a:r>
                        <a:rPr kumimoji="0" lang="fr-F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Classe IV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6492" marB="46492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160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LIEHG</a:t>
                      </a:r>
                      <a:endParaRPr lang="fr-FR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CIN 3</a:t>
                      </a:r>
                      <a:endParaRPr lang="fr-FR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Carcinome in situ</a:t>
                      </a:r>
                      <a:endParaRPr lang="fr-FR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5519">
                <a:tc>
                  <a:txBody>
                    <a:bodyPr/>
                    <a:lstStyle/>
                    <a:p>
                      <a:r>
                        <a:rPr kumimoji="0" lang="fr-F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Classe V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6492" marB="46492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Cancer invasif</a:t>
                      </a:r>
                      <a:endParaRPr lang="fr-FR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Cancer invasif</a:t>
                      </a:r>
                      <a:endParaRPr lang="fr-FR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Cancer invasif</a:t>
                      </a:r>
                      <a:endParaRPr lang="fr-FR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5519">
                <a:tc>
                  <a:txBody>
                    <a:bodyPr/>
                    <a:lstStyle/>
                    <a:p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6492" marB="46492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6492" marB="464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6492" marB="46492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6492" marB="464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6486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301923" y="768640"/>
            <a:ext cx="11623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Wingdings 2" pitchFamily="2" charset="2"/>
              <a:buNone/>
            </a:pPr>
            <a:r>
              <a:rPr lang="fr-FR" altLang="fr-FR" sz="3200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- Résultats</a:t>
            </a:r>
          </a:p>
          <a:p>
            <a:pPr eaLnBrk="1" hangingPunct="1">
              <a:buFont typeface="Wingdings 2" pitchFamily="2" charset="2"/>
              <a:buNone/>
            </a:pPr>
            <a:r>
              <a:rPr lang="fr-FR" altLang="fr-FR" sz="3200" dirty="0">
                <a:latin typeface="Arial Narrow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3200" b="1" i="1" dirty="0">
                <a:latin typeface="Arial Narrow" panose="020B0604020202020204" pitchFamily="34" charset="0"/>
              </a:rPr>
              <a:t> </a:t>
            </a:r>
            <a:r>
              <a:rPr lang="fr-FR" altLang="fr-FR" sz="3200" b="1" dirty="0">
                <a:latin typeface="Arial Narrow" panose="020B0604020202020204" pitchFamily="34" charset="0"/>
              </a:rPr>
              <a:t>Classification de Bethesda ++++++</a:t>
            </a:r>
            <a:endParaRPr lang="fr-FR" altLang="fr-FR" sz="3200" b="1" dirty="0">
              <a:latin typeface="Arial Narrow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18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98031" y="119523"/>
            <a:ext cx="10292484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Frottis cervico-utérin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Omar GAssama\Desktop\HyperSnapPortable\Snap27.bmp">
            <a:extLst>
              <a:ext uri="{FF2B5EF4-FFF2-40B4-BE49-F238E27FC236}">
                <a16:creationId xmlns:a16="http://schemas.microsoft.com/office/drawing/2014/main" id="{58B6F7F4-3984-4949-FCD3-496F72AEE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936" y="1857375"/>
            <a:ext cx="8215313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119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4758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Wingdings 2" pitchFamily="2" charset="2"/>
              <a:buNone/>
            </a:pPr>
            <a:r>
              <a:rPr lang="fr-FR" altLang="fr-FR" sz="32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Définition</a:t>
            </a:r>
          </a:p>
          <a:p>
            <a:pPr eaLnBrk="1" hangingPunct="1">
              <a:lnSpc>
                <a:spcPct val="200000"/>
              </a:lnSpc>
              <a:buFont typeface="Wingdings 2" pitchFamily="2" charset="2"/>
              <a:buNone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- Méthode  diagnostique</a:t>
            </a:r>
          </a:p>
          <a:p>
            <a:pPr eaLnBrk="1" hangingPunct="1">
              <a:lnSpc>
                <a:spcPct val="200000"/>
              </a:lnSpc>
              <a:buFont typeface="Wingdings 2" pitchFamily="2" charset="2"/>
              <a:buNone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- Étudie  cellules isolées, prélevées, exfoliées</a:t>
            </a:r>
          </a:p>
          <a:p>
            <a:pPr eaLnBrk="1" hangingPunct="1">
              <a:lnSpc>
                <a:spcPct val="200000"/>
              </a:lnSpc>
              <a:buFont typeface="Wingdings 2" pitchFamily="2" charset="2"/>
              <a:buNone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 - Provenance   col utérin par grattage</a:t>
            </a:r>
          </a:p>
          <a:p>
            <a:pPr eaLnBrk="1" hangingPunct="1">
              <a:lnSpc>
                <a:spcPct val="200000"/>
              </a:lnSpc>
              <a:buFont typeface="Wingdings 2" pitchFamily="2" charset="2"/>
              <a:buNone/>
            </a:pPr>
            <a:r>
              <a:rPr lang="fr-FR" altLang="fr-FR" sz="2800" b="1" dirty="0">
                <a:solidFill>
                  <a:srgbClr val="00206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- FCV anormal </a:t>
            </a:r>
            <a:endParaRPr lang="fr-FR" altLang="fr-FR" sz="2800" dirty="0">
              <a:solidFill>
                <a:srgbClr val="FF0000"/>
              </a:solidFill>
              <a:latin typeface="Arial Narrow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Lésions infectieuses ou cellulaires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1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98030" y="119523"/>
            <a:ext cx="1029248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Généralités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FC23BD-B9D7-2BD5-7097-6143A9683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143" y="1424780"/>
            <a:ext cx="5795658" cy="543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6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Wingdings 2" pitchFamily="2" charset="2"/>
              <a:buNone/>
            </a:pPr>
            <a:r>
              <a:rPr lang="fr-FR" altLang="fr-FR" sz="32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Dysplasie légère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19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45907" y="189381"/>
            <a:ext cx="10292484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Frottis cervico-utérin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8101002-B19F-9D9E-1DE1-A08F20A20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076" y="1684519"/>
            <a:ext cx="4486997" cy="464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B3EA02C-971E-A8F4-823F-8E4995CD1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3089" y="1747590"/>
            <a:ext cx="4127129" cy="46341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5227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31448" y="823860"/>
            <a:ext cx="11623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Wingdings 2" pitchFamily="2" charset="2"/>
              <a:buNone/>
            </a:pPr>
            <a:r>
              <a:rPr lang="fr-FR" altLang="fr-FR" sz="32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Dysplasie modérée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20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98031" y="119523"/>
            <a:ext cx="10292484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Frottis cervico-utérin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69619C5-6913-ADDC-4BAB-610288CE7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018" y="1785937"/>
            <a:ext cx="7467600" cy="500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625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88270" y="944812"/>
            <a:ext cx="11623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Wingdings 2" pitchFamily="2" charset="2"/>
              <a:buNone/>
            </a:pPr>
            <a:r>
              <a:rPr lang="fr-FR" altLang="fr-FR" sz="32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Dysplasie </a:t>
            </a:r>
            <a:r>
              <a:rPr lang="fr-FR" altLang="fr-FR" sz="3200" b="1" dirty="0" err="1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sévére</a:t>
            </a:r>
            <a:r>
              <a:rPr lang="fr-FR" altLang="fr-FR" sz="32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21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3"/>
            <a:ext cx="10322796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Frottis cervico-utérin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E0E2AA3-EAB5-4016-6DEF-D1448137B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402" y="1756937"/>
            <a:ext cx="7831542" cy="461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590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Wingdings 2" pitchFamily="2" charset="2"/>
              <a:buNone/>
            </a:pPr>
            <a:r>
              <a:rPr lang="fr-FR" altLang="fr-FR" sz="32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Adénocarcinome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22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98031" y="119523"/>
            <a:ext cx="10292484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Frottis cervico-utérin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3E108F8-CCCB-0213-2C9E-CE0EAF49D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49" y="1870702"/>
            <a:ext cx="6747988" cy="467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492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84235" y="823860"/>
            <a:ext cx="11623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Wingdings 2" pitchFamily="2" charset="2"/>
              <a:buNone/>
            </a:pPr>
            <a:r>
              <a:rPr lang="fr-FR" altLang="fr-FR" sz="32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- Conduite à tenir diagnostique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fr-FR" altLang="fr-FR" sz="32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Lésions de bas grade  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23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19523"/>
            <a:ext cx="10275066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Frottis cervico-utérin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Omar GAssama\Desktop\HyperSnapPortable\Snap28.bmp">
            <a:extLst>
              <a:ext uri="{FF2B5EF4-FFF2-40B4-BE49-F238E27FC236}">
                <a16:creationId xmlns:a16="http://schemas.microsoft.com/office/drawing/2014/main" id="{813BC729-328E-3C12-B089-AFE8CEFB7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4" y="2116922"/>
            <a:ext cx="8229525" cy="46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005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oneTexte 1">
            <a:extLst>
              <a:ext uri="{FF2B5EF4-FFF2-40B4-BE49-F238E27FC236}">
                <a16:creationId xmlns:a16="http://schemas.microsoft.com/office/drawing/2014/main" id="{CEEAB8B4-7C55-229D-F67A-86CC71DBA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713" y="65088"/>
            <a:ext cx="4641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>
                <a:solidFill>
                  <a:srgbClr val="7030A0"/>
                </a:solidFill>
                <a:latin typeface="Arial" panose="020B0604020202020204" pitchFamily="34" charset="0"/>
              </a:rPr>
              <a:t>Cytologie LSIL</a:t>
            </a:r>
          </a:p>
        </p:txBody>
      </p:sp>
      <p:sp>
        <p:nvSpPr>
          <p:cNvPr id="39939" name="ZoneTexte 9">
            <a:extLst>
              <a:ext uri="{FF2B5EF4-FFF2-40B4-BE49-F238E27FC236}">
                <a16:creationId xmlns:a16="http://schemas.microsoft.com/office/drawing/2014/main" id="{90609931-7A50-C11B-EA6E-7BCE461A0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9735" y="4087958"/>
            <a:ext cx="28717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b="1" dirty="0">
                <a:latin typeface="Arial" panose="020B0604020202020204" pitchFamily="34" charset="0"/>
              </a:rPr>
              <a:t>Colposcopie</a:t>
            </a:r>
          </a:p>
        </p:txBody>
      </p:sp>
      <p:sp>
        <p:nvSpPr>
          <p:cNvPr id="13" name="Flèche vers le bas 12">
            <a:extLst>
              <a:ext uri="{FF2B5EF4-FFF2-40B4-BE49-F238E27FC236}">
                <a16:creationId xmlns:a16="http://schemas.microsoft.com/office/drawing/2014/main" id="{9B11E643-0B7D-FAF9-E66E-CC8A0C8017F3}"/>
              </a:ext>
            </a:extLst>
          </p:cNvPr>
          <p:cNvSpPr/>
          <p:nvPr/>
        </p:nvSpPr>
        <p:spPr>
          <a:xfrm>
            <a:off x="4795045" y="586582"/>
            <a:ext cx="198438" cy="3584575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6" name="Flèche vers le bas 15">
            <a:extLst>
              <a:ext uri="{FF2B5EF4-FFF2-40B4-BE49-F238E27FC236}">
                <a16:creationId xmlns:a16="http://schemas.microsoft.com/office/drawing/2014/main" id="{133FC2E3-0349-BEFF-0D94-561C1FB89EAF}"/>
              </a:ext>
            </a:extLst>
          </p:cNvPr>
          <p:cNvSpPr/>
          <p:nvPr/>
        </p:nvSpPr>
        <p:spPr>
          <a:xfrm>
            <a:off x="9066214" y="3001963"/>
            <a:ext cx="242887" cy="9779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39942" name="ZoneTexte 20">
            <a:extLst>
              <a:ext uri="{FF2B5EF4-FFF2-40B4-BE49-F238E27FC236}">
                <a16:creationId xmlns:a16="http://schemas.microsoft.com/office/drawing/2014/main" id="{4138EBCB-C88D-6B57-6B65-1F2ABF845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6950" y="4038600"/>
            <a:ext cx="2051051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Arial" panose="020B0604020202020204" pitchFamily="34" charset="0"/>
              </a:rPr>
              <a:t>Négatif</a:t>
            </a:r>
          </a:p>
        </p:txBody>
      </p:sp>
      <p:sp>
        <p:nvSpPr>
          <p:cNvPr id="11" name="Flèche vers le bas 10">
            <a:extLst>
              <a:ext uri="{FF2B5EF4-FFF2-40B4-BE49-F238E27FC236}">
                <a16:creationId xmlns:a16="http://schemas.microsoft.com/office/drawing/2014/main" id="{9F0E2D3B-825A-8833-5CB2-EA916EB2D823}"/>
              </a:ext>
            </a:extLst>
          </p:cNvPr>
          <p:cNvSpPr/>
          <p:nvPr/>
        </p:nvSpPr>
        <p:spPr>
          <a:xfrm>
            <a:off x="7294564" y="604838"/>
            <a:ext cx="212725" cy="9779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39946" name="ZoneTexte 9">
            <a:extLst>
              <a:ext uri="{FF2B5EF4-FFF2-40B4-BE49-F238E27FC236}">
                <a16:creationId xmlns:a16="http://schemas.microsoft.com/office/drawing/2014/main" id="{C77744D5-60C0-10B3-1C22-12C65C7FF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8" y="1516064"/>
            <a:ext cx="46926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b="1" dirty="0">
                <a:latin typeface="Arial" panose="020B0604020202020204" pitchFamily="34" charset="0"/>
              </a:rPr>
              <a:t>Double immunomarquage P16/Ki67</a:t>
            </a:r>
          </a:p>
        </p:txBody>
      </p:sp>
      <p:sp>
        <p:nvSpPr>
          <p:cNvPr id="17" name="Flèche vers le bas 16">
            <a:extLst>
              <a:ext uri="{FF2B5EF4-FFF2-40B4-BE49-F238E27FC236}">
                <a16:creationId xmlns:a16="http://schemas.microsoft.com/office/drawing/2014/main" id="{0772AFFE-5DEE-D69E-1688-580E0B4E3AC5}"/>
              </a:ext>
            </a:extLst>
          </p:cNvPr>
          <p:cNvSpPr/>
          <p:nvPr/>
        </p:nvSpPr>
        <p:spPr>
          <a:xfrm>
            <a:off x="6811963" y="3025775"/>
            <a:ext cx="220662" cy="9779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39948" name="ZoneTexte 20">
            <a:extLst>
              <a:ext uri="{FF2B5EF4-FFF2-40B4-BE49-F238E27FC236}">
                <a16:creationId xmlns:a16="http://schemas.microsoft.com/office/drawing/2014/main" id="{7DF055E8-D39A-764A-2213-852B2D369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5551" y="4003675"/>
            <a:ext cx="1692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Arial" panose="020B0604020202020204" pitchFamily="34" charset="0"/>
              </a:rPr>
              <a:t>Positif</a:t>
            </a:r>
          </a:p>
        </p:txBody>
      </p:sp>
      <p:sp>
        <p:nvSpPr>
          <p:cNvPr id="2" name="Flèche gauche 1">
            <a:extLst>
              <a:ext uri="{FF2B5EF4-FFF2-40B4-BE49-F238E27FC236}">
                <a16:creationId xmlns:a16="http://schemas.microsoft.com/office/drawing/2014/main" id="{E8077999-8704-EAF8-1525-2231C08B7D53}"/>
              </a:ext>
            </a:extLst>
          </p:cNvPr>
          <p:cNvSpPr/>
          <p:nvPr/>
        </p:nvSpPr>
        <p:spPr>
          <a:xfrm>
            <a:off x="5087938" y="4113213"/>
            <a:ext cx="1155700" cy="33655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43F978F-8720-87CC-1670-20F1B7596D0A}"/>
              </a:ext>
            </a:extLst>
          </p:cNvPr>
          <p:cNvSpPr txBox="1"/>
          <p:nvPr/>
        </p:nvSpPr>
        <p:spPr>
          <a:xfrm>
            <a:off x="141290" y="50827"/>
            <a:ext cx="45593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 2" pitchFamily="2" charset="2"/>
              <a:buNone/>
            </a:pPr>
            <a:r>
              <a:rPr lang="fr-FR" altLang="fr-FR" sz="30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- Conduite à tenir </a:t>
            </a:r>
          </a:p>
          <a:p>
            <a:pPr eaLnBrk="1" hangingPunct="1">
              <a:buFont typeface="Wingdings 2" pitchFamily="2" charset="2"/>
              <a:buNone/>
            </a:pPr>
            <a:r>
              <a:rPr lang="fr-FR" altLang="fr-FR" sz="30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diagnostique</a:t>
            </a:r>
          </a:p>
          <a:p>
            <a:pPr eaLnBrk="1" hangingPunct="1">
              <a:buFont typeface="Wingdings 2" pitchFamily="2" charset="2"/>
              <a:buNone/>
            </a:pPr>
            <a:endParaRPr lang="fr-FR" altLang="fr-FR" sz="3000" b="1" dirty="0">
              <a:solidFill>
                <a:srgbClr val="7030A0"/>
              </a:solidFill>
              <a:latin typeface="Arial Narrow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fr-FR" altLang="fr-FR" sz="30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Lésions de bas grade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E824BE2-3CA8-DC85-FFBC-DBACC1D53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44" y="4610246"/>
            <a:ext cx="6722806" cy="2318450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D86174-8CC1-1D8D-C289-7F636E89D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oneTexte 1">
            <a:extLst>
              <a:ext uri="{FF2B5EF4-FFF2-40B4-BE49-F238E27FC236}">
                <a16:creationId xmlns:a16="http://schemas.microsoft.com/office/drawing/2014/main" id="{95B3905F-6C8F-7105-653C-808DCAD4D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719" y="203688"/>
            <a:ext cx="792981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b="1" dirty="0">
                <a:solidFill>
                  <a:srgbClr val="7030A0"/>
                </a:solidFill>
                <a:latin typeface="Arial" panose="020B0604020202020204" pitchFamily="34" charset="0"/>
              </a:rPr>
              <a:t>Cytologie ASC-US initiale avant 30 ans</a:t>
            </a:r>
          </a:p>
        </p:txBody>
      </p:sp>
      <p:sp>
        <p:nvSpPr>
          <p:cNvPr id="48131" name="ZoneTexte 9">
            <a:extLst>
              <a:ext uri="{FF2B5EF4-FFF2-40B4-BE49-F238E27FC236}">
                <a16:creationId xmlns:a16="http://schemas.microsoft.com/office/drawing/2014/main" id="{E031D601-DBA5-9561-6703-6824F2502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6382" y="2013744"/>
            <a:ext cx="1820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>
                <a:latin typeface="Arial" panose="020B0604020202020204" pitchFamily="34" charset="0"/>
              </a:rPr>
              <a:t>Test HPV</a:t>
            </a:r>
          </a:p>
        </p:txBody>
      </p:sp>
      <p:sp>
        <p:nvSpPr>
          <p:cNvPr id="48132" name="ZoneTexte 11">
            <a:extLst>
              <a:ext uri="{FF2B5EF4-FFF2-40B4-BE49-F238E27FC236}">
                <a16:creationId xmlns:a16="http://schemas.microsoft.com/office/drawing/2014/main" id="{0B6CD996-59BC-F753-F732-A355E46CB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3" y="2244726"/>
            <a:ext cx="3744912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Arial" panose="020B0604020202020204" pitchFamily="34" charset="0"/>
              </a:rPr>
              <a:t>Immunomarquage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Arial" panose="020B0604020202020204" pitchFamily="34" charset="0"/>
              </a:rPr>
              <a:t>P16/ Ki 67</a:t>
            </a:r>
          </a:p>
        </p:txBody>
      </p:sp>
      <p:sp>
        <p:nvSpPr>
          <p:cNvPr id="13" name="Flèche vers le bas 12">
            <a:extLst>
              <a:ext uri="{FF2B5EF4-FFF2-40B4-BE49-F238E27FC236}">
                <a16:creationId xmlns:a16="http://schemas.microsoft.com/office/drawing/2014/main" id="{B93F21D7-4152-6C91-A0F7-20ECB0FA973E}"/>
              </a:ext>
            </a:extLst>
          </p:cNvPr>
          <p:cNvSpPr/>
          <p:nvPr/>
        </p:nvSpPr>
        <p:spPr>
          <a:xfrm>
            <a:off x="4767262" y="921238"/>
            <a:ext cx="485775" cy="97948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4" name="Flèche vers le bas 13">
            <a:extLst>
              <a:ext uri="{FF2B5EF4-FFF2-40B4-BE49-F238E27FC236}">
                <a16:creationId xmlns:a16="http://schemas.microsoft.com/office/drawing/2014/main" id="{00441B25-1093-231A-FF25-38B75AF5AC95}"/>
              </a:ext>
            </a:extLst>
          </p:cNvPr>
          <p:cNvSpPr/>
          <p:nvPr/>
        </p:nvSpPr>
        <p:spPr>
          <a:xfrm>
            <a:off x="7651750" y="981075"/>
            <a:ext cx="484188" cy="9779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5" name="Flèche vers le bas 14">
            <a:extLst>
              <a:ext uri="{FF2B5EF4-FFF2-40B4-BE49-F238E27FC236}">
                <a16:creationId xmlns:a16="http://schemas.microsoft.com/office/drawing/2014/main" id="{166FB4AC-C20D-F01F-BB8F-BCE43768F4F7}"/>
              </a:ext>
            </a:extLst>
          </p:cNvPr>
          <p:cNvSpPr/>
          <p:nvPr/>
        </p:nvSpPr>
        <p:spPr>
          <a:xfrm>
            <a:off x="3481236" y="2522539"/>
            <a:ext cx="484187" cy="97948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6" name="Flèche vers le bas 15">
            <a:extLst>
              <a:ext uri="{FF2B5EF4-FFF2-40B4-BE49-F238E27FC236}">
                <a16:creationId xmlns:a16="http://schemas.microsoft.com/office/drawing/2014/main" id="{EB63D438-19EC-5C94-8EF4-2C6C56DD4849}"/>
              </a:ext>
            </a:extLst>
          </p:cNvPr>
          <p:cNvSpPr/>
          <p:nvPr/>
        </p:nvSpPr>
        <p:spPr>
          <a:xfrm>
            <a:off x="5277644" y="2579686"/>
            <a:ext cx="484188" cy="9779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48137" name="ZoneTexte 18">
            <a:extLst>
              <a:ext uri="{FF2B5EF4-FFF2-40B4-BE49-F238E27FC236}">
                <a16:creationId xmlns:a16="http://schemas.microsoft.com/office/drawing/2014/main" id="{1834C366-8501-20B8-DB13-8C65C6B5D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4819" y="3671093"/>
            <a:ext cx="1609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 err="1">
                <a:latin typeface="Arial" panose="020B0604020202020204" pitchFamily="34" charset="0"/>
              </a:rPr>
              <a:t>Negatif</a:t>
            </a:r>
            <a:endParaRPr lang="fr-FR" altLang="fr-FR" sz="2400" dirty="0">
              <a:latin typeface="Arial" panose="020B0604020202020204" pitchFamily="34" charset="0"/>
            </a:endParaRPr>
          </a:p>
        </p:txBody>
      </p:sp>
      <p:sp>
        <p:nvSpPr>
          <p:cNvPr id="48138" name="ZoneTexte 20">
            <a:extLst>
              <a:ext uri="{FF2B5EF4-FFF2-40B4-BE49-F238E27FC236}">
                <a16:creationId xmlns:a16="http://schemas.microsoft.com/office/drawing/2014/main" id="{0960B009-D74C-3369-78C7-197A5F877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6813" y="3789364"/>
            <a:ext cx="11620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Arial" panose="020B0604020202020204" pitchFamily="34" charset="0"/>
              </a:rPr>
              <a:t>Positif</a:t>
            </a:r>
          </a:p>
        </p:txBody>
      </p:sp>
      <p:sp>
        <p:nvSpPr>
          <p:cNvPr id="23" name="Flèche vers le bas 22">
            <a:extLst>
              <a:ext uri="{FF2B5EF4-FFF2-40B4-BE49-F238E27FC236}">
                <a16:creationId xmlns:a16="http://schemas.microsoft.com/office/drawing/2014/main" id="{650D1A05-D3A3-A958-996C-8E9209B95730}"/>
              </a:ext>
            </a:extLst>
          </p:cNvPr>
          <p:cNvSpPr/>
          <p:nvPr/>
        </p:nvSpPr>
        <p:spPr>
          <a:xfrm>
            <a:off x="3401220" y="4302122"/>
            <a:ext cx="485775" cy="9779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4" name="Flèche droite 23">
            <a:extLst>
              <a:ext uri="{FF2B5EF4-FFF2-40B4-BE49-F238E27FC236}">
                <a16:creationId xmlns:a16="http://schemas.microsoft.com/office/drawing/2014/main" id="{CFF018A9-4695-8D91-4D62-05E4E75BAE8F}"/>
              </a:ext>
            </a:extLst>
          </p:cNvPr>
          <p:cNvSpPr/>
          <p:nvPr/>
        </p:nvSpPr>
        <p:spPr>
          <a:xfrm>
            <a:off x="6110288" y="3789364"/>
            <a:ext cx="977900" cy="48418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48141" name="ZoneTexte 24">
            <a:extLst>
              <a:ext uri="{FF2B5EF4-FFF2-40B4-BE49-F238E27FC236}">
                <a16:creationId xmlns:a16="http://schemas.microsoft.com/office/drawing/2014/main" id="{2C9D9C63-D65C-6BAB-2FD6-E2CE41780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2725" y="3789364"/>
            <a:ext cx="2165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Arial" panose="020B0604020202020204" pitchFamily="34" charset="0"/>
              </a:rPr>
              <a:t>Colposcopie</a:t>
            </a:r>
          </a:p>
        </p:txBody>
      </p:sp>
      <p:sp>
        <p:nvSpPr>
          <p:cNvPr id="48144" name="ZoneTexte 24">
            <a:extLst>
              <a:ext uri="{FF2B5EF4-FFF2-40B4-BE49-F238E27FC236}">
                <a16:creationId xmlns:a16="http://schemas.microsoft.com/office/drawing/2014/main" id="{450AE19A-49A7-54F8-937F-B6492864F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735" y="5285578"/>
            <a:ext cx="29051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Arial" panose="020B0604020202020204" pitchFamily="34" charset="0"/>
              </a:rPr>
              <a:t>Dépistage à M12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ACABB05-2322-DFA1-DA0E-078A5590406C}"/>
              </a:ext>
            </a:extLst>
          </p:cNvPr>
          <p:cNvSpPr txBox="1"/>
          <p:nvPr/>
        </p:nvSpPr>
        <p:spPr>
          <a:xfrm>
            <a:off x="231920" y="225207"/>
            <a:ext cx="38677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 2" pitchFamily="2" charset="2"/>
              <a:buNone/>
            </a:pPr>
            <a:r>
              <a:rPr lang="fr-FR" altLang="fr-FR" sz="30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- Conduite à tenir diagnostique</a:t>
            </a:r>
          </a:p>
          <a:p>
            <a:pPr eaLnBrk="1" hangingPunct="1">
              <a:buFont typeface="Wingdings 2" pitchFamily="2" charset="2"/>
              <a:buNone/>
            </a:pPr>
            <a:endParaRPr lang="fr-FR" altLang="fr-FR" sz="3000" b="1" dirty="0">
              <a:solidFill>
                <a:srgbClr val="7030A0"/>
              </a:solidFill>
              <a:latin typeface="Arial Narrow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fr-FR" altLang="fr-FR" sz="30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Lésions ASC-US 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0351C5E-EA37-8E57-D466-537292264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344" y="4439265"/>
            <a:ext cx="5885655" cy="2287458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0AC9B91-E9F6-8801-86D8-6CD8D98E8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oneTexte 1">
            <a:extLst>
              <a:ext uri="{FF2B5EF4-FFF2-40B4-BE49-F238E27FC236}">
                <a16:creationId xmlns:a16="http://schemas.microsoft.com/office/drawing/2014/main" id="{29F3A86E-9FE3-F107-A5CF-1DDE257F1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994" y="314325"/>
            <a:ext cx="77199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b="1" dirty="0">
                <a:solidFill>
                  <a:srgbClr val="7030A0"/>
                </a:solidFill>
                <a:latin typeface="Arial" panose="020B0604020202020204" pitchFamily="34" charset="0"/>
              </a:rPr>
              <a:t>Cytologie ASC-US initiale </a:t>
            </a:r>
            <a:r>
              <a:rPr lang="fr-FR" altLang="fr-FR" b="1" dirty="0" err="1">
                <a:solidFill>
                  <a:srgbClr val="7030A0"/>
                </a:solidFill>
                <a:latin typeface="Arial" panose="020B0604020202020204" pitchFamily="34" charset="0"/>
              </a:rPr>
              <a:t>aprés</a:t>
            </a:r>
            <a:r>
              <a:rPr lang="fr-FR" altLang="fr-FR" b="1" dirty="0">
                <a:solidFill>
                  <a:srgbClr val="7030A0"/>
                </a:solidFill>
                <a:latin typeface="Arial" panose="020B0604020202020204" pitchFamily="34" charset="0"/>
              </a:rPr>
              <a:t> 30 ans</a:t>
            </a:r>
          </a:p>
        </p:txBody>
      </p:sp>
      <p:sp>
        <p:nvSpPr>
          <p:cNvPr id="49155" name="ZoneTexte 9">
            <a:extLst>
              <a:ext uri="{FF2B5EF4-FFF2-40B4-BE49-F238E27FC236}">
                <a16:creationId xmlns:a16="http://schemas.microsoft.com/office/drawing/2014/main" id="{0EEB83E1-2516-3871-D3AB-91A0E7292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6812" y="2030413"/>
            <a:ext cx="24288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>
                <a:latin typeface="Arial" panose="020B0604020202020204" pitchFamily="34" charset="0"/>
              </a:rPr>
              <a:t>Colposcopie</a:t>
            </a:r>
          </a:p>
        </p:txBody>
      </p:sp>
      <p:sp>
        <p:nvSpPr>
          <p:cNvPr id="13" name="Flèche vers le bas 12">
            <a:extLst>
              <a:ext uri="{FF2B5EF4-FFF2-40B4-BE49-F238E27FC236}">
                <a16:creationId xmlns:a16="http://schemas.microsoft.com/office/drawing/2014/main" id="{FF88AC66-D93D-AC48-CDB7-67BE1057E907}"/>
              </a:ext>
            </a:extLst>
          </p:cNvPr>
          <p:cNvSpPr/>
          <p:nvPr/>
        </p:nvSpPr>
        <p:spPr>
          <a:xfrm>
            <a:off x="5654675" y="984250"/>
            <a:ext cx="484188" cy="9779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5" name="Flèche vers le bas 14">
            <a:extLst>
              <a:ext uri="{FF2B5EF4-FFF2-40B4-BE49-F238E27FC236}">
                <a16:creationId xmlns:a16="http://schemas.microsoft.com/office/drawing/2014/main" id="{83BA7619-5F0D-AAC6-7606-73F3DF2BA0A0}"/>
              </a:ext>
            </a:extLst>
          </p:cNvPr>
          <p:cNvSpPr/>
          <p:nvPr/>
        </p:nvSpPr>
        <p:spPr>
          <a:xfrm>
            <a:off x="4976814" y="2468563"/>
            <a:ext cx="484187" cy="9779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6" name="Flèche vers le bas 15">
            <a:extLst>
              <a:ext uri="{FF2B5EF4-FFF2-40B4-BE49-F238E27FC236}">
                <a16:creationId xmlns:a16="http://schemas.microsoft.com/office/drawing/2014/main" id="{EE7315C7-B5C5-6B0A-EDA5-C01C631E7B27}"/>
              </a:ext>
            </a:extLst>
          </p:cNvPr>
          <p:cNvSpPr/>
          <p:nvPr/>
        </p:nvSpPr>
        <p:spPr>
          <a:xfrm>
            <a:off x="6148389" y="2498725"/>
            <a:ext cx="484187" cy="9779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49159" name="ZoneTexte 18">
            <a:extLst>
              <a:ext uri="{FF2B5EF4-FFF2-40B4-BE49-F238E27FC236}">
                <a16:creationId xmlns:a16="http://schemas.microsoft.com/office/drawing/2014/main" id="{2A6DB775-FCEB-71B0-0F13-8A0CD92FA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1951" y="3744913"/>
            <a:ext cx="1609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 err="1">
                <a:latin typeface="Arial" panose="020B0604020202020204" pitchFamily="34" charset="0"/>
              </a:rPr>
              <a:t>Negatif</a:t>
            </a:r>
            <a:endParaRPr lang="fr-FR" altLang="fr-FR" sz="2400" dirty="0">
              <a:latin typeface="Arial" panose="020B0604020202020204" pitchFamily="34" charset="0"/>
            </a:endParaRPr>
          </a:p>
        </p:txBody>
      </p:sp>
      <p:sp>
        <p:nvSpPr>
          <p:cNvPr id="49160" name="ZoneTexte 20">
            <a:extLst>
              <a:ext uri="{FF2B5EF4-FFF2-40B4-BE49-F238E27FC236}">
                <a16:creationId xmlns:a16="http://schemas.microsoft.com/office/drawing/2014/main" id="{27417CBB-CD0D-6DE5-459A-540883597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3638" y="3714750"/>
            <a:ext cx="11620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Arial" panose="020B0604020202020204" pitchFamily="34" charset="0"/>
              </a:rPr>
              <a:t>Positif</a:t>
            </a:r>
          </a:p>
        </p:txBody>
      </p:sp>
      <p:sp>
        <p:nvSpPr>
          <p:cNvPr id="24" name="Flèche droite 23">
            <a:extLst>
              <a:ext uri="{FF2B5EF4-FFF2-40B4-BE49-F238E27FC236}">
                <a16:creationId xmlns:a16="http://schemas.microsoft.com/office/drawing/2014/main" id="{280937E0-2C6F-3544-3F8C-D31E49CF78AC}"/>
              </a:ext>
            </a:extLst>
          </p:cNvPr>
          <p:cNvSpPr/>
          <p:nvPr/>
        </p:nvSpPr>
        <p:spPr>
          <a:xfrm>
            <a:off x="7461250" y="3775076"/>
            <a:ext cx="977900" cy="48577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49162" name="ZoneTexte 24">
            <a:extLst>
              <a:ext uri="{FF2B5EF4-FFF2-40B4-BE49-F238E27FC236}">
                <a16:creationId xmlns:a16="http://schemas.microsoft.com/office/drawing/2014/main" id="{F24E232D-89AD-F6A2-AB78-8B31353D2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7089" y="3751264"/>
            <a:ext cx="2166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Arial" panose="020B0604020202020204" pitchFamily="34" charset="0"/>
              </a:rPr>
              <a:t>Colposcopie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1916619-0712-A061-6EE1-3009297074E3}"/>
              </a:ext>
            </a:extLst>
          </p:cNvPr>
          <p:cNvSpPr txBox="1"/>
          <p:nvPr/>
        </p:nvSpPr>
        <p:spPr>
          <a:xfrm>
            <a:off x="231920" y="225207"/>
            <a:ext cx="365507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 2" pitchFamily="2" charset="2"/>
              <a:buNone/>
            </a:pPr>
            <a:r>
              <a:rPr lang="fr-FR" altLang="fr-FR" sz="32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- Conduite à tenir diagnostique</a:t>
            </a:r>
          </a:p>
          <a:p>
            <a:pPr eaLnBrk="1" hangingPunct="1">
              <a:buFont typeface="Wingdings 2" pitchFamily="2" charset="2"/>
              <a:buNone/>
            </a:pPr>
            <a:endParaRPr lang="fr-FR" altLang="fr-FR" sz="3200" b="1" dirty="0">
              <a:solidFill>
                <a:srgbClr val="7030A0"/>
              </a:solidFill>
              <a:latin typeface="Arial Narrow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fr-FR" altLang="fr-FR" sz="32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Lésions ASC-US 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CAD92F-6F21-CAE0-88DD-3AC6B60E5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44" y="4275139"/>
            <a:ext cx="6722806" cy="2653557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E993048-316A-7BE8-DC20-1C320F32B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27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85137" y="119523"/>
            <a:ext cx="10305378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Frottis cervico-utérin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1C5D16-D95B-B7BF-9A6E-DB51C6BED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839" y="1393415"/>
            <a:ext cx="7772400" cy="529313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5607823-4EDE-8B1E-AD8C-E2431E354728}"/>
              </a:ext>
            </a:extLst>
          </p:cNvPr>
          <p:cNvSpPr txBox="1"/>
          <p:nvPr/>
        </p:nvSpPr>
        <p:spPr>
          <a:xfrm>
            <a:off x="243405" y="769166"/>
            <a:ext cx="431384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 2" pitchFamily="2" charset="2"/>
              <a:buNone/>
            </a:pPr>
            <a:r>
              <a:rPr lang="fr-FR" altLang="fr-FR" sz="32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- Conduite à tenir diagnostique</a:t>
            </a:r>
          </a:p>
          <a:p>
            <a:pPr eaLnBrk="1" hangingPunct="1">
              <a:buFont typeface="Wingdings 2" pitchFamily="2" charset="2"/>
              <a:buNone/>
            </a:pPr>
            <a:endParaRPr lang="fr-FR" altLang="fr-FR" sz="3200" b="1" dirty="0">
              <a:solidFill>
                <a:srgbClr val="7030A0"/>
              </a:solidFill>
              <a:latin typeface="Arial Narrow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fr-FR" altLang="fr-FR" sz="32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Lésions ASC-US/LSIL  </a:t>
            </a:r>
            <a:r>
              <a:rPr lang="fr-FR" altLang="fr-FR" sz="28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5B0C8EE-AC43-0C21-2455-EB170A0E6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02362"/>
            <a:ext cx="4419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024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01137" y="916955"/>
            <a:ext cx="46363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Wingdings 2" pitchFamily="2" charset="2"/>
              <a:buNone/>
            </a:pPr>
            <a:r>
              <a:rPr lang="fr-FR" altLang="fr-FR" sz="28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- Conduite à tenir diagnostique</a:t>
            </a:r>
          </a:p>
          <a:p>
            <a:pPr eaLnBrk="1" hangingPunct="1">
              <a:buFont typeface="Wingdings 2" pitchFamily="2" charset="2"/>
              <a:buNone/>
            </a:pPr>
            <a:endParaRPr lang="fr-FR" altLang="fr-FR" sz="2800" b="1" dirty="0">
              <a:solidFill>
                <a:srgbClr val="7030A0"/>
              </a:solidFill>
              <a:latin typeface="Arial Narrow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fr-FR" altLang="fr-FR" sz="28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Lésions ASC-H 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28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19523"/>
            <a:ext cx="10275066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Frottis cervico-utérin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Omar GAssama\Desktop\HyperSnapPortable\Snap133.bmp">
            <a:extLst>
              <a:ext uri="{FF2B5EF4-FFF2-40B4-BE49-F238E27FC236}">
                <a16:creationId xmlns:a16="http://schemas.microsoft.com/office/drawing/2014/main" id="{12745EAB-F981-5F22-D0FD-0222D6958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3520" y="1900820"/>
            <a:ext cx="8229600" cy="3705156"/>
          </a:xfrm>
          <a:prstGeom prst="rect">
            <a:avLst/>
          </a:prstGeom>
          <a:noFill/>
        </p:spPr>
      </p:pic>
      <p:pic>
        <p:nvPicPr>
          <p:cNvPr id="6" name="Picture 3" descr="C:\Users\Omar GAssama\Desktop\HyperSnapPortable\Snap126.bmp">
            <a:extLst>
              <a:ext uri="{FF2B5EF4-FFF2-40B4-BE49-F238E27FC236}">
                <a16:creationId xmlns:a16="http://schemas.microsoft.com/office/drawing/2014/main" id="{4881235F-D46F-582C-886C-5C3830ACF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6165850"/>
            <a:ext cx="568801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Omar GAssama\Desktop\HyperSnapPortable\Snap127.bmp">
            <a:extLst>
              <a:ext uri="{FF2B5EF4-FFF2-40B4-BE49-F238E27FC236}">
                <a16:creationId xmlns:a16="http://schemas.microsoft.com/office/drawing/2014/main" id="{B90EC5E8-548E-6C69-002E-D48DD72CE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4" y="6165851"/>
            <a:ext cx="313213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56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82930" y="938330"/>
            <a:ext cx="11623530" cy="4758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Wingdings 2" pitchFamily="2" charset="2"/>
              <a:buNone/>
            </a:pPr>
            <a:r>
              <a:rPr lang="fr-FR" altLang="fr-FR" sz="32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 Intérêt</a:t>
            </a:r>
          </a:p>
          <a:p>
            <a:pPr eaLnBrk="1" hangingPunct="1">
              <a:lnSpc>
                <a:spcPct val="200000"/>
              </a:lnSpc>
              <a:buFont typeface="Wingdings 2" pitchFamily="2" charset="2"/>
              <a:buNone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- Examen simple, efficace, peu onéreux , d’innocuité totale</a:t>
            </a:r>
          </a:p>
          <a:p>
            <a:pPr eaLnBrk="1" hangingPunct="1">
              <a:lnSpc>
                <a:spcPct val="200000"/>
              </a:lnSpc>
              <a:buFont typeface="Wingdings 2" pitchFamily="2" charset="2"/>
              <a:buNone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- Dépistage des lésions précancéreuses</a:t>
            </a:r>
          </a:p>
          <a:p>
            <a:pPr eaLnBrk="1" hangingPunct="1">
              <a:lnSpc>
                <a:spcPct val="200000"/>
              </a:lnSpc>
              <a:buFont typeface="Wingdings 2" pitchFamily="2" charset="2"/>
              <a:buNone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- CAT controversée/ avénement test viral HPV/IVA</a:t>
            </a:r>
          </a:p>
          <a:p>
            <a:pPr eaLnBrk="1" hangingPunct="1">
              <a:lnSpc>
                <a:spcPct val="200000"/>
              </a:lnSpc>
              <a:buFont typeface="Wingdings 2" pitchFamily="2" charset="2"/>
              <a:buNone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- Nécessité du dépistage Systématique dans nos régions</a:t>
            </a:r>
          </a:p>
          <a:p>
            <a:pPr eaLnBrk="1" hangingPunct="1">
              <a:lnSpc>
                <a:spcPct val="200000"/>
              </a:lnSpc>
              <a:buFont typeface="Wingdings 2" pitchFamily="2" charset="2"/>
              <a:buNone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- Vaccination +++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98031" y="119523"/>
            <a:ext cx="10292484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Généralités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5900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oneTexte 1">
            <a:extLst>
              <a:ext uri="{FF2B5EF4-FFF2-40B4-BE49-F238E27FC236}">
                <a16:creationId xmlns:a16="http://schemas.microsoft.com/office/drawing/2014/main" id="{EA4ECFDD-4A73-87CF-E1C9-2CAF3F0F5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713" y="65088"/>
            <a:ext cx="4641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>
                <a:solidFill>
                  <a:srgbClr val="7030A0"/>
                </a:solidFill>
                <a:latin typeface="Arial" panose="020B0604020202020204" pitchFamily="34" charset="0"/>
              </a:rPr>
              <a:t>Cytologie ASC-H</a:t>
            </a:r>
          </a:p>
        </p:txBody>
      </p:sp>
      <p:sp>
        <p:nvSpPr>
          <p:cNvPr id="52227" name="ZoneTexte 9">
            <a:extLst>
              <a:ext uri="{FF2B5EF4-FFF2-40B4-BE49-F238E27FC236}">
                <a16:creationId xmlns:a16="http://schemas.microsoft.com/office/drawing/2014/main" id="{94C53018-D343-8138-D629-E745B5381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8738" y="1903414"/>
            <a:ext cx="28051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b="1" dirty="0">
                <a:latin typeface="Arial" panose="020B0604020202020204" pitchFamily="34" charset="0"/>
              </a:rPr>
              <a:t>Colposcopie</a:t>
            </a:r>
          </a:p>
        </p:txBody>
      </p:sp>
      <p:sp>
        <p:nvSpPr>
          <p:cNvPr id="13" name="Flèche vers le bas 12">
            <a:extLst>
              <a:ext uri="{FF2B5EF4-FFF2-40B4-BE49-F238E27FC236}">
                <a16:creationId xmlns:a16="http://schemas.microsoft.com/office/drawing/2014/main" id="{5B02E98A-8414-2FAD-B7A5-D1DC26055349}"/>
              </a:ext>
            </a:extLst>
          </p:cNvPr>
          <p:cNvSpPr/>
          <p:nvPr/>
        </p:nvSpPr>
        <p:spPr>
          <a:xfrm>
            <a:off x="6000750" y="960438"/>
            <a:ext cx="484188" cy="9779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5" name="Flèche vers le bas 14">
            <a:extLst>
              <a:ext uri="{FF2B5EF4-FFF2-40B4-BE49-F238E27FC236}">
                <a16:creationId xmlns:a16="http://schemas.microsoft.com/office/drawing/2014/main" id="{1749638F-54DE-BFC2-1B42-DDC3DE3F4E43}"/>
              </a:ext>
            </a:extLst>
          </p:cNvPr>
          <p:cNvSpPr/>
          <p:nvPr/>
        </p:nvSpPr>
        <p:spPr>
          <a:xfrm>
            <a:off x="4079875" y="2581275"/>
            <a:ext cx="484188" cy="9779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6" name="Flèche vers le bas 15">
            <a:extLst>
              <a:ext uri="{FF2B5EF4-FFF2-40B4-BE49-F238E27FC236}">
                <a16:creationId xmlns:a16="http://schemas.microsoft.com/office/drawing/2014/main" id="{13B4A46A-E74A-708E-6064-10202EC8A523}"/>
              </a:ext>
            </a:extLst>
          </p:cNvPr>
          <p:cNvSpPr/>
          <p:nvPr/>
        </p:nvSpPr>
        <p:spPr>
          <a:xfrm>
            <a:off x="7700964" y="2581275"/>
            <a:ext cx="485775" cy="9779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52231" name="ZoneTexte 18">
            <a:extLst>
              <a:ext uri="{FF2B5EF4-FFF2-40B4-BE49-F238E27FC236}">
                <a16:creationId xmlns:a16="http://schemas.microsoft.com/office/drawing/2014/main" id="{C6CECC4F-731B-14B9-9247-A772D70EC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60" y="3498850"/>
            <a:ext cx="50769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Arial" panose="020B0604020202020204" pitchFamily="34" charset="0"/>
              </a:rPr>
              <a:t>Colposcopie non satisfaisante</a:t>
            </a:r>
          </a:p>
        </p:txBody>
      </p:sp>
      <p:sp>
        <p:nvSpPr>
          <p:cNvPr id="52232" name="ZoneTexte 20">
            <a:extLst>
              <a:ext uri="{FF2B5EF4-FFF2-40B4-BE49-F238E27FC236}">
                <a16:creationId xmlns:a16="http://schemas.microsoft.com/office/drawing/2014/main" id="{AB220D81-C65A-0C22-1AE8-5E49D382C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1294" y="3714749"/>
            <a:ext cx="42449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Arial" panose="020B0604020202020204" pitchFamily="34" charset="0"/>
              </a:rPr>
              <a:t>Normale et satisfaisante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08D044D-4AB8-EA34-2031-ADF024BFAE2E}"/>
              </a:ext>
            </a:extLst>
          </p:cNvPr>
          <p:cNvSpPr txBox="1"/>
          <p:nvPr/>
        </p:nvSpPr>
        <p:spPr>
          <a:xfrm>
            <a:off x="0" y="65088"/>
            <a:ext cx="46363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Wingdings 2" pitchFamily="2" charset="2"/>
              <a:buNone/>
            </a:pPr>
            <a:r>
              <a:rPr lang="fr-FR" altLang="fr-FR" sz="30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- Conduite à tenir </a:t>
            </a:r>
          </a:p>
          <a:p>
            <a:pPr eaLnBrk="1" hangingPunct="1">
              <a:buFont typeface="Wingdings 2" pitchFamily="2" charset="2"/>
              <a:buNone/>
            </a:pPr>
            <a:r>
              <a:rPr lang="fr-FR" altLang="fr-FR" sz="30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Diagnostique</a:t>
            </a:r>
          </a:p>
          <a:p>
            <a:pPr eaLnBrk="1" hangingPunct="1">
              <a:buFont typeface="Wingdings 2" pitchFamily="2" charset="2"/>
              <a:buNone/>
            </a:pPr>
            <a:endParaRPr lang="fr-FR" altLang="fr-FR" sz="3000" b="1" dirty="0">
              <a:solidFill>
                <a:srgbClr val="7030A0"/>
              </a:solidFill>
              <a:latin typeface="Arial Narrow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fr-FR" altLang="fr-FR" sz="30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Lésions ASC-H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59DDCB-1392-0935-D68D-45ACE0390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44" y="4275139"/>
            <a:ext cx="6722806" cy="2653557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7ED3D6-BE88-06B5-38B1-A2948F23B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30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85137" y="119523"/>
            <a:ext cx="10305377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Frottis cervico-utérin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Omar GAssama\Desktop\HyperSnapPortable\Snap29.bmp">
            <a:extLst>
              <a:ext uri="{FF2B5EF4-FFF2-40B4-BE49-F238E27FC236}">
                <a16:creationId xmlns:a16="http://schemas.microsoft.com/office/drawing/2014/main" id="{081CA9F3-8A97-A11B-D9C0-06FD13929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668" y="1478916"/>
            <a:ext cx="6715125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05F07ED-D6F9-94F6-A5F9-BFB2489287CF}"/>
              </a:ext>
            </a:extLst>
          </p:cNvPr>
          <p:cNvSpPr txBox="1"/>
          <p:nvPr/>
        </p:nvSpPr>
        <p:spPr>
          <a:xfrm>
            <a:off x="201137" y="838038"/>
            <a:ext cx="46363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Wingdings 2" pitchFamily="2" charset="2"/>
              <a:buNone/>
            </a:pPr>
            <a:r>
              <a:rPr lang="fr-FR" altLang="fr-FR" sz="32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- Conduite à tenir </a:t>
            </a:r>
          </a:p>
          <a:p>
            <a:pPr eaLnBrk="1" hangingPunct="1">
              <a:buFont typeface="Wingdings 2" pitchFamily="2" charset="2"/>
              <a:buNone/>
            </a:pPr>
            <a:r>
              <a:rPr lang="fr-FR" altLang="fr-FR" sz="32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Diagnostique</a:t>
            </a:r>
          </a:p>
          <a:p>
            <a:pPr eaLnBrk="1" hangingPunct="1">
              <a:buFont typeface="Wingdings 2" pitchFamily="2" charset="2"/>
              <a:buNone/>
            </a:pPr>
            <a:endParaRPr lang="fr-FR" altLang="fr-FR" sz="3200" b="1" dirty="0">
              <a:solidFill>
                <a:srgbClr val="7030A0"/>
              </a:solidFill>
              <a:latin typeface="Arial Narrow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fr-FR" altLang="fr-FR" sz="32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Lésions HSIL  </a:t>
            </a:r>
          </a:p>
        </p:txBody>
      </p:sp>
    </p:spTree>
    <p:extLst>
      <p:ext uri="{BB962C8B-B14F-4D97-AF65-F5344CB8AC3E}">
        <p14:creationId xmlns:p14="http://schemas.microsoft.com/office/powerpoint/2010/main" val="24484127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8" descr="E:\Col Travaux Pratiques\cas 8\EPSON001.JPG">
            <a:extLst>
              <a:ext uri="{FF2B5EF4-FFF2-40B4-BE49-F238E27FC236}">
                <a16:creationId xmlns:a16="http://schemas.microsoft.com/office/drawing/2014/main" id="{8DF2BACE-DABE-C6D4-1CE3-F0F79BB855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4125" y="1214438"/>
            <a:ext cx="3714750" cy="2571750"/>
          </a:xfrm>
          <a:noFill/>
        </p:spPr>
      </p:pic>
      <p:pic>
        <p:nvPicPr>
          <p:cNvPr id="56324" name="Picture 9" descr="E:\Col Travaux Pratiques\cas 8\EPSON002.JPG">
            <a:extLst>
              <a:ext uri="{FF2B5EF4-FFF2-40B4-BE49-F238E27FC236}">
                <a16:creationId xmlns:a16="http://schemas.microsoft.com/office/drawing/2014/main" id="{181A7C12-720F-5FD1-BCB5-98004EFA1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1214438"/>
            <a:ext cx="335756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10" descr="E:\Col Travaux Pratiques\cas 8\EPSON003.JPG">
            <a:extLst>
              <a:ext uri="{FF2B5EF4-FFF2-40B4-BE49-F238E27FC236}">
                <a16:creationId xmlns:a16="http://schemas.microsoft.com/office/drawing/2014/main" id="{BEB9940A-2A7A-3B71-5D61-665037FFF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4214814"/>
            <a:ext cx="428625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81C63FC-0EEC-8D80-C5CA-66CA2455A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51" y="136525"/>
            <a:ext cx="11916697" cy="791370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Colposcopie d’une lésion de haut grade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873E12-7D29-C77E-3E77-15CA3159F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32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3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Frottis cervico-utérin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5F07ED-D6F9-94F6-A5F9-BFB2489287CF}"/>
              </a:ext>
            </a:extLst>
          </p:cNvPr>
          <p:cNvSpPr txBox="1"/>
          <p:nvPr/>
        </p:nvSpPr>
        <p:spPr>
          <a:xfrm>
            <a:off x="201137" y="838038"/>
            <a:ext cx="46363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Wingdings 2" pitchFamily="2" charset="2"/>
              <a:buNone/>
            </a:pPr>
            <a:r>
              <a:rPr lang="fr-FR" altLang="fr-FR" sz="28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- Conduite à tenir </a:t>
            </a:r>
          </a:p>
          <a:p>
            <a:pPr eaLnBrk="1" hangingPunct="1">
              <a:buFont typeface="Wingdings 2" pitchFamily="2" charset="2"/>
              <a:buNone/>
            </a:pPr>
            <a:r>
              <a:rPr lang="fr-FR" altLang="fr-FR" sz="28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Diagnostique</a:t>
            </a:r>
          </a:p>
          <a:p>
            <a:pPr eaLnBrk="1" hangingPunct="1">
              <a:buFont typeface="Wingdings 2" pitchFamily="2" charset="2"/>
              <a:buNone/>
            </a:pPr>
            <a:endParaRPr lang="fr-FR" altLang="fr-FR" sz="2800" b="1" dirty="0">
              <a:solidFill>
                <a:srgbClr val="7030A0"/>
              </a:solidFill>
              <a:latin typeface="Arial Narrow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fr-FR" altLang="fr-FR" sz="28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Lésions HSIL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321D64B-30CA-6F93-2AFC-AD7ECBD7D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971" y="965163"/>
            <a:ext cx="7772400" cy="54586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0564ED0-F23C-577D-F68B-C3908E90E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02362"/>
            <a:ext cx="4419600" cy="1117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A6C3A2A-466E-AE48-92A9-D919ACDE1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823860"/>
            <a:ext cx="7772400" cy="588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60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33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85137" y="119523"/>
            <a:ext cx="10305377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Frottis cervico-utérin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6ECA597-19CF-1E88-ADAB-BE5E870D70EE}"/>
              </a:ext>
            </a:extLst>
          </p:cNvPr>
          <p:cNvSpPr txBox="1"/>
          <p:nvPr/>
        </p:nvSpPr>
        <p:spPr>
          <a:xfrm>
            <a:off x="102331" y="697457"/>
            <a:ext cx="716862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200000"/>
              </a:lnSpc>
              <a:buFont typeface="Wingdings 2" pitchFamily="2" charset="2"/>
              <a:buNone/>
            </a:pPr>
            <a:r>
              <a:rPr lang="fr-FR" altLang="fr-FR" sz="32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- Conduite à tenir  diagnostique</a:t>
            </a:r>
          </a:p>
          <a:p>
            <a:pPr marL="457200" indent="-457200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altLang="fr-FR" sz="32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Lésions glandulaires</a:t>
            </a:r>
          </a:p>
          <a:p>
            <a:pPr eaLnBrk="1" hangingPunct="1">
              <a:lnSpc>
                <a:spcPct val="200000"/>
              </a:lnSpc>
              <a:buFont typeface="Wingdings" pitchFamily="2" charset="2"/>
              <a:buNone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Nombreuses lésions  endométriales (10 % - 27 %)</a:t>
            </a:r>
          </a:p>
          <a:p>
            <a:pPr eaLnBrk="1" hangingPunct="1">
              <a:lnSpc>
                <a:spcPct val="200000"/>
              </a:lnSpc>
              <a:buFont typeface="Wingdings" pitchFamily="2" charset="2"/>
              <a:buNone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Même si HPV –</a:t>
            </a:r>
          </a:p>
          <a:p>
            <a:pPr eaLnBrk="1" hangingPunct="1">
              <a:lnSpc>
                <a:spcPct val="200000"/>
              </a:lnSpc>
              <a:buFont typeface="Wingdings" pitchFamily="2" charset="2"/>
              <a:buNone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 Surtout si patiente plus âgée</a:t>
            </a:r>
          </a:p>
          <a:p>
            <a:pPr eaLnBrk="1" hangingPunct="1">
              <a:lnSpc>
                <a:spcPct val="200000"/>
              </a:lnSpc>
              <a:buFont typeface="Wingdings" pitchFamily="2" charset="2"/>
              <a:buNone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⇒ Exploration endométriale ++++</a:t>
            </a:r>
          </a:p>
          <a:p>
            <a:pPr eaLnBrk="1" hangingPunct="1">
              <a:buFont typeface="Wingdings 2" pitchFamily="2" charset="2"/>
              <a:buNone/>
            </a:pPr>
            <a:endParaRPr lang="fr-FR" altLang="fr-FR" sz="2800" b="1" dirty="0">
              <a:solidFill>
                <a:srgbClr val="7030A0"/>
              </a:solidFill>
              <a:latin typeface="Arial Narrow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C4C2083-3429-C5F5-E27F-B79E39777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270" y="1946787"/>
            <a:ext cx="4964307" cy="393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1320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oneTexte 1">
            <a:extLst>
              <a:ext uri="{FF2B5EF4-FFF2-40B4-BE49-F238E27FC236}">
                <a16:creationId xmlns:a16="http://schemas.microsoft.com/office/drawing/2014/main" id="{6F573651-108C-FBA1-30CB-D01E47D63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6401" y="409573"/>
            <a:ext cx="70516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>
                <a:solidFill>
                  <a:srgbClr val="7030A0"/>
                </a:solidFill>
                <a:latin typeface="Arial" panose="020B0604020202020204" pitchFamily="34" charset="0"/>
              </a:rPr>
              <a:t>Atypies des cellules glandulaires</a:t>
            </a:r>
          </a:p>
        </p:txBody>
      </p:sp>
      <p:sp>
        <p:nvSpPr>
          <p:cNvPr id="61443" name="ZoneTexte 9">
            <a:extLst>
              <a:ext uri="{FF2B5EF4-FFF2-40B4-BE49-F238E27FC236}">
                <a16:creationId xmlns:a16="http://schemas.microsoft.com/office/drawing/2014/main" id="{36CB8498-1C0D-2BFF-9045-EC620A4C6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9288" y="2060576"/>
            <a:ext cx="1820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>
                <a:latin typeface="Arial" panose="020B0604020202020204" pitchFamily="34" charset="0"/>
              </a:rPr>
              <a:t>Test HPV</a:t>
            </a:r>
          </a:p>
        </p:txBody>
      </p:sp>
      <p:sp>
        <p:nvSpPr>
          <p:cNvPr id="61444" name="ZoneTexte 11">
            <a:extLst>
              <a:ext uri="{FF2B5EF4-FFF2-40B4-BE49-F238E27FC236}">
                <a16:creationId xmlns:a16="http://schemas.microsoft.com/office/drawing/2014/main" id="{F7B42BF6-069E-E122-AB9F-56F608F8C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301" y="2244725"/>
            <a:ext cx="45878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Arial" panose="020B0604020202020204" pitchFamily="34" charset="0"/>
              </a:rPr>
              <a:t>Exploration endo-utérine si âge sup à 45 ans</a:t>
            </a:r>
          </a:p>
        </p:txBody>
      </p:sp>
      <p:sp>
        <p:nvSpPr>
          <p:cNvPr id="13" name="Flèche vers le bas 12">
            <a:extLst>
              <a:ext uri="{FF2B5EF4-FFF2-40B4-BE49-F238E27FC236}">
                <a16:creationId xmlns:a16="http://schemas.microsoft.com/office/drawing/2014/main" id="{D1A611E2-26FD-321F-493F-6E0DEC3B59A9}"/>
              </a:ext>
            </a:extLst>
          </p:cNvPr>
          <p:cNvSpPr/>
          <p:nvPr/>
        </p:nvSpPr>
        <p:spPr>
          <a:xfrm>
            <a:off x="3675064" y="1000125"/>
            <a:ext cx="485775" cy="97948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4" name="Flèche vers le bas 13">
            <a:extLst>
              <a:ext uri="{FF2B5EF4-FFF2-40B4-BE49-F238E27FC236}">
                <a16:creationId xmlns:a16="http://schemas.microsoft.com/office/drawing/2014/main" id="{6592EC2F-CD4F-6A75-39C2-2E7F6B42BAB8}"/>
              </a:ext>
            </a:extLst>
          </p:cNvPr>
          <p:cNvSpPr/>
          <p:nvPr/>
        </p:nvSpPr>
        <p:spPr>
          <a:xfrm>
            <a:off x="7651750" y="981075"/>
            <a:ext cx="484188" cy="9779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5" name="Flèche vers le bas 14">
            <a:extLst>
              <a:ext uri="{FF2B5EF4-FFF2-40B4-BE49-F238E27FC236}">
                <a16:creationId xmlns:a16="http://schemas.microsoft.com/office/drawing/2014/main" id="{D686A5ED-9496-CAAA-FC06-27573384230E}"/>
              </a:ext>
            </a:extLst>
          </p:cNvPr>
          <p:cNvSpPr/>
          <p:nvPr/>
        </p:nvSpPr>
        <p:spPr>
          <a:xfrm>
            <a:off x="3189289" y="2506664"/>
            <a:ext cx="484187" cy="97948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6" name="Flèche vers le bas 15">
            <a:extLst>
              <a:ext uri="{FF2B5EF4-FFF2-40B4-BE49-F238E27FC236}">
                <a16:creationId xmlns:a16="http://schemas.microsoft.com/office/drawing/2014/main" id="{014F81DB-7779-69FC-7B68-0EBB3CD71DA2}"/>
              </a:ext>
            </a:extLst>
          </p:cNvPr>
          <p:cNvSpPr/>
          <p:nvPr/>
        </p:nvSpPr>
        <p:spPr>
          <a:xfrm>
            <a:off x="4492625" y="2492375"/>
            <a:ext cx="484188" cy="9779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61449" name="ZoneTexte 18">
            <a:extLst>
              <a:ext uri="{FF2B5EF4-FFF2-40B4-BE49-F238E27FC236}">
                <a16:creationId xmlns:a16="http://schemas.microsoft.com/office/drawing/2014/main" id="{2CE32953-AD53-3704-5881-84C8DA46C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1" y="3789363"/>
            <a:ext cx="1609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>
                <a:latin typeface="Arial" panose="020B0604020202020204" pitchFamily="34" charset="0"/>
              </a:rPr>
              <a:t>Négatif</a:t>
            </a:r>
          </a:p>
        </p:txBody>
      </p:sp>
      <p:sp>
        <p:nvSpPr>
          <p:cNvPr id="61450" name="ZoneTexte 20">
            <a:extLst>
              <a:ext uri="{FF2B5EF4-FFF2-40B4-BE49-F238E27FC236}">
                <a16:creationId xmlns:a16="http://schemas.microsoft.com/office/drawing/2014/main" id="{B2086849-8818-5952-4941-C5D6F22FE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1" y="3789364"/>
            <a:ext cx="13382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Arial" panose="020B0604020202020204" pitchFamily="34" charset="0"/>
              </a:rPr>
              <a:t>Positif</a:t>
            </a:r>
          </a:p>
        </p:txBody>
      </p:sp>
      <p:sp>
        <p:nvSpPr>
          <p:cNvPr id="23" name="Flèche vers le bas 22">
            <a:extLst>
              <a:ext uri="{FF2B5EF4-FFF2-40B4-BE49-F238E27FC236}">
                <a16:creationId xmlns:a16="http://schemas.microsoft.com/office/drawing/2014/main" id="{CA560F5D-22C5-353A-3E4F-4299D2CD78C5}"/>
              </a:ext>
            </a:extLst>
          </p:cNvPr>
          <p:cNvSpPr/>
          <p:nvPr/>
        </p:nvSpPr>
        <p:spPr>
          <a:xfrm>
            <a:off x="2946401" y="4362450"/>
            <a:ext cx="485775" cy="9779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4" name="Flèche droite 23">
            <a:extLst>
              <a:ext uri="{FF2B5EF4-FFF2-40B4-BE49-F238E27FC236}">
                <a16:creationId xmlns:a16="http://schemas.microsoft.com/office/drawing/2014/main" id="{8CAB0A8F-2AF0-604F-66D2-36A0F4385E3C}"/>
              </a:ext>
            </a:extLst>
          </p:cNvPr>
          <p:cNvSpPr/>
          <p:nvPr/>
        </p:nvSpPr>
        <p:spPr>
          <a:xfrm>
            <a:off x="6110288" y="3789364"/>
            <a:ext cx="977900" cy="48418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61453" name="ZoneTexte 24">
            <a:extLst>
              <a:ext uri="{FF2B5EF4-FFF2-40B4-BE49-F238E27FC236}">
                <a16:creationId xmlns:a16="http://schemas.microsoft.com/office/drawing/2014/main" id="{DD6B8EBD-C80C-6EB3-C48F-D69097F7F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188" y="3789364"/>
            <a:ext cx="34083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Arial" panose="020B0604020202020204" pitchFamily="34" charset="0"/>
              </a:rPr>
              <a:t>Colposcopie et curetage endocol </a:t>
            </a:r>
          </a:p>
        </p:txBody>
      </p:sp>
      <p:sp>
        <p:nvSpPr>
          <p:cNvPr id="61456" name="ZoneTexte 24">
            <a:extLst>
              <a:ext uri="{FF2B5EF4-FFF2-40B4-BE49-F238E27FC236}">
                <a16:creationId xmlns:a16="http://schemas.microsoft.com/office/drawing/2014/main" id="{04CF48D9-AA74-9D7D-1845-D8C3353C1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6614" y="5278439"/>
            <a:ext cx="29051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Arial" panose="020B0604020202020204" pitchFamily="34" charset="0"/>
              </a:rPr>
              <a:t>Dépistage à M36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980187B-5540-9CF6-AD43-CA95801A9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423" y="4816476"/>
            <a:ext cx="6722806" cy="204152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8CBF739-E760-9EA0-C7A8-4B79558B347B}"/>
              </a:ext>
            </a:extLst>
          </p:cNvPr>
          <p:cNvSpPr txBox="1"/>
          <p:nvPr/>
        </p:nvSpPr>
        <p:spPr>
          <a:xfrm>
            <a:off x="140058" y="189105"/>
            <a:ext cx="30492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 2" pitchFamily="2" charset="2"/>
              <a:buNone/>
            </a:pPr>
            <a:r>
              <a:rPr lang="fr-FR" altLang="fr-FR" sz="24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- Conduite à tenir </a:t>
            </a:r>
          </a:p>
          <a:p>
            <a:pPr eaLnBrk="1" hangingPunct="1">
              <a:buFont typeface="Wingdings 2" pitchFamily="2" charset="2"/>
              <a:buNone/>
            </a:pPr>
            <a:r>
              <a:rPr lang="fr-FR" altLang="fr-FR" sz="24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Diagnostique</a:t>
            </a:r>
          </a:p>
          <a:p>
            <a:pPr eaLnBrk="1" hangingPunct="1">
              <a:buFont typeface="Wingdings 2" pitchFamily="2" charset="2"/>
              <a:buNone/>
            </a:pPr>
            <a:endParaRPr lang="fr-FR" altLang="fr-FR" sz="2400" b="1" dirty="0">
              <a:solidFill>
                <a:srgbClr val="7030A0"/>
              </a:solidFill>
              <a:latin typeface="Arial Narrow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fr-FR" altLang="fr-FR" sz="24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Atypies des </a:t>
            </a:r>
          </a:p>
          <a:p>
            <a:pPr eaLnBrk="1" hangingPunct="1"/>
            <a:r>
              <a:rPr lang="fr-FR" altLang="fr-FR" sz="24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Cellules glandulaires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A3ABB5-8C10-519D-1FE8-D6F1EDCA0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488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  <a:defRPr/>
            </a:pPr>
            <a:r>
              <a:rPr lang="fr-FR" sz="3200" b="1" dirty="0">
                <a:solidFill>
                  <a:srgbClr val="7030A0"/>
                </a:solidFill>
                <a:latin typeface="Arial Narrow" pitchFamily="34" charset="0"/>
                <a:cs typeface="Arial" charset="0"/>
              </a:rPr>
              <a:t>- Cas particuliers 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fr-FR" sz="3200" b="1" i="1" dirty="0">
                <a:solidFill>
                  <a:srgbClr val="7030A0"/>
                </a:solidFill>
                <a:latin typeface="Arial Narrow" pitchFamily="34" charset="0"/>
                <a:cs typeface="Arial" charset="0"/>
              </a:rPr>
              <a:t>Femme enceinte</a:t>
            </a:r>
          </a:p>
          <a:p>
            <a:pPr>
              <a:lnSpc>
                <a:spcPct val="200000"/>
              </a:lnSpc>
              <a:buNone/>
              <a:defRPr/>
            </a:pPr>
            <a:r>
              <a:rPr lang="fr-FR" sz="2800" dirty="0">
                <a:latin typeface="Arial Narrow" pitchFamily="34" charset="0"/>
                <a:cs typeface="Arial" charset="0"/>
              </a:rPr>
              <a:t>Colposcopie +biopsie</a:t>
            </a:r>
          </a:p>
          <a:p>
            <a:pPr>
              <a:lnSpc>
                <a:spcPct val="200000"/>
              </a:lnSpc>
              <a:buNone/>
              <a:defRPr/>
            </a:pPr>
            <a:r>
              <a:rPr lang="fr-FR" sz="2800" dirty="0">
                <a:latin typeface="Arial Narrow" pitchFamily="34" charset="0"/>
                <a:cs typeface="Arial" charset="0"/>
              </a:rPr>
              <a:t>Conisation diagnostique </a:t>
            </a:r>
          </a:p>
          <a:p>
            <a:pPr marL="457200" indent="-457200">
              <a:lnSpc>
                <a:spcPct val="200000"/>
              </a:lnSpc>
              <a:buFont typeface="Courier New" panose="02070309020205020404" pitchFamily="49" charset="0"/>
              <a:buChar char="o"/>
              <a:defRPr/>
            </a:pPr>
            <a:r>
              <a:rPr lang="fr-FR" sz="2800" dirty="0">
                <a:latin typeface="Arial Narrow" pitchFamily="34" charset="0"/>
                <a:cs typeface="Arial" charset="0"/>
              </a:rPr>
              <a:t>Lésions de haut grade </a:t>
            </a:r>
          </a:p>
          <a:p>
            <a:pPr marL="457200" indent="-457200">
              <a:lnSpc>
                <a:spcPct val="200000"/>
              </a:lnSpc>
              <a:buFont typeface="Courier New" panose="02070309020205020404" pitchFamily="49" charset="0"/>
              <a:buChar char="o"/>
              <a:defRPr/>
            </a:pPr>
            <a:r>
              <a:rPr lang="fr-FR" sz="2800" dirty="0">
                <a:latin typeface="Arial Narrow" pitchFamily="34" charset="0"/>
                <a:cs typeface="Arial" charset="0"/>
              </a:rPr>
              <a:t>Cancer avec colposcopie non satisfaisante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35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1036863" y="119523"/>
            <a:ext cx="10153651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Frottis cervico-utérin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8122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oneTexte 1">
            <a:extLst>
              <a:ext uri="{FF2B5EF4-FFF2-40B4-BE49-F238E27FC236}">
                <a16:creationId xmlns:a16="http://schemas.microsoft.com/office/drawing/2014/main" id="{CA90E979-A95A-5FF8-736D-5EC913078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0280" y="104841"/>
            <a:ext cx="529334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>
                <a:solidFill>
                  <a:srgbClr val="7030A0"/>
                </a:solidFill>
                <a:latin typeface="Arial" panose="020B0604020202020204" pitchFamily="34" charset="0"/>
              </a:rPr>
              <a:t>Femme enceinte</a:t>
            </a:r>
          </a:p>
        </p:txBody>
      </p:sp>
      <p:sp>
        <p:nvSpPr>
          <p:cNvPr id="63491" name="ZoneTexte 9">
            <a:extLst>
              <a:ext uri="{FF2B5EF4-FFF2-40B4-BE49-F238E27FC236}">
                <a16:creationId xmlns:a16="http://schemas.microsoft.com/office/drawing/2014/main" id="{D51EB9CB-EB62-9593-E37A-BF96160A4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1116" y="1809217"/>
            <a:ext cx="1820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>
                <a:latin typeface="Arial" panose="020B0604020202020204" pitchFamily="34" charset="0"/>
              </a:rPr>
              <a:t>HSIL</a:t>
            </a:r>
          </a:p>
        </p:txBody>
      </p:sp>
      <p:sp>
        <p:nvSpPr>
          <p:cNvPr id="63492" name="ZoneTexte 11">
            <a:extLst>
              <a:ext uri="{FF2B5EF4-FFF2-40B4-BE49-F238E27FC236}">
                <a16:creationId xmlns:a16="http://schemas.microsoft.com/office/drawing/2014/main" id="{AC5A6A8D-F216-1C3A-A1EB-FD21A5EE9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4439" y="2060576"/>
            <a:ext cx="1181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b="1" dirty="0">
                <a:latin typeface="Arial" panose="020B0604020202020204" pitchFamily="34" charset="0"/>
              </a:rPr>
              <a:t>LSIL</a:t>
            </a:r>
          </a:p>
        </p:txBody>
      </p:sp>
      <p:sp>
        <p:nvSpPr>
          <p:cNvPr id="13" name="Flèche vers le bas 12">
            <a:extLst>
              <a:ext uri="{FF2B5EF4-FFF2-40B4-BE49-F238E27FC236}">
                <a16:creationId xmlns:a16="http://schemas.microsoft.com/office/drawing/2014/main" id="{6FA8B271-F53E-742D-A6CB-8D6F9322493D}"/>
              </a:ext>
            </a:extLst>
          </p:cNvPr>
          <p:cNvSpPr/>
          <p:nvPr/>
        </p:nvSpPr>
        <p:spPr>
          <a:xfrm>
            <a:off x="6701837" y="704661"/>
            <a:ext cx="485775" cy="97948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4" name="Flèche vers le bas 13">
            <a:extLst>
              <a:ext uri="{FF2B5EF4-FFF2-40B4-BE49-F238E27FC236}">
                <a16:creationId xmlns:a16="http://schemas.microsoft.com/office/drawing/2014/main" id="{B8DA8580-F425-DBF9-EB83-F780C5270B42}"/>
              </a:ext>
            </a:extLst>
          </p:cNvPr>
          <p:cNvSpPr/>
          <p:nvPr/>
        </p:nvSpPr>
        <p:spPr>
          <a:xfrm>
            <a:off x="9948572" y="653654"/>
            <a:ext cx="484188" cy="9779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5" name="Flèche vers le bas 14">
            <a:extLst>
              <a:ext uri="{FF2B5EF4-FFF2-40B4-BE49-F238E27FC236}">
                <a16:creationId xmlns:a16="http://schemas.microsoft.com/office/drawing/2014/main" id="{2D6EA0D1-13E0-5543-8A42-773D634EFA3E}"/>
              </a:ext>
            </a:extLst>
          </p:cNvPr>
          <p:cNvSpPr/>
          <p:nvPr/>
        </p:nvSpPr>
        <p:spPr>
          <a:xfrm>
            <a:off x="6892925" y="2654979"/>
            <a:ext cx="484188" cy="97948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63496" name="ZoneTexte 18">
            <a:extLst>
              <a:ext uri="{FF2B5EF4-FFF2-40B4-BE49-F238E27FC236}">
                <a16:creationId xmlns:a16="http://schemas.microsoft.com/office/drawing/2014/main" id="{84B7A639-8705-3D9E-C9E9-ED49D7646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0169" y="4018265"/>
            <a:ext cx="3600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>
                <a:latin typeface="Arial" panose="020B0604020202020204" pitchFamily="34" charset="0"/>
              </a:rPr>
              <a:t>Colposcopie/Biopsie</a:t>
            </a:r>
          </a:p>
        </p:txBody>
      </p:sp>
      <p:sp>
        <p:nvSpPr>
          <p:cNvPr id="63497" name="ZoneTexte 24">
            <a:extLst>
              <a:ext uri="{FF2B5EF4-FFF2-40B4-BE49-F238E27FC236}">
                <a16:creationId xmlns:a16="http://schemas.microsoft.com/office/drawing/2014/main" id="{8E9D787A-580B-5986-8B7C-1FFEA69F0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6160" y="3830116"/>
            <a:ext cx="308845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fr-FR" altLang="fr-FR" sz="2800" b="1" dirty="0">
                <a:latin typeface="Arial" panose="020B0604020202020204" pitchFamily="34" charset="0"/>
              </a:rPr>
              <a:t>Cytologie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b="1" dirty="0">
                <a:latin typeface="Arial" panose="020B0604020202020204" pitchFamily="34" charset="0"/>
              </a:rPr>
              <a:t>M2 Post-Partum </a:t>
            </a:r>
          </a:p>
        </p:txBody>
      </p:sp>
      <p:sp>
        <p:nvSpPr>
          <p:cNvPr id="17" name="Flèche vers le bas 16">
            <a:extLst>
              <a:ext uri="{FF2B5EF4-FFF2-40B4-BE49-F238E27FC236}">
                <a16:creationId xmlns:a16="http://schemas.microsoft.com/office/drawing/2014/main" id="{EF1776B5-8554-7B8C-F3F0-C691B9193742}"/>
              </a:ext>
            </a:extLst>
          </p:cNvPr>
          <p:cNvSpPr/>
          <p:nvPr/>
        </p:nvSpPr>
        <p:spPr>
          <a:xfrm>
            <a:off x="10236201" y="2713141"/>
            <a:ext cx="484187" cy="9779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79B7C71-54CA-23D4-A7C8-05D340B5F9AC}"/>
              </a:ext>
            </a:extLst>
          </p:cNvPr>
          <p:cNvSpPr txBox="1"/>
          <p:nvPr/>
        </p:nvSpPr>
        <p:spPr>
          <a:xfrm>
            <a:off x="299525" y="147004"/>
            <a:ext cx="6098458" cy="1949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Font typeface="Wingdings 2" pitchFamily="2" charset="2"/>
              <a:buNone/>
            </a:pPr>
            <a:r>
              <a:rPr lang="fr-FR" altLang="fr-FR" sz="28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- Conduite à tenir  diagnostique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fr-FR" sz="28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FCU anormal chez</a:t>
            </a:r>
          </a:p>
          <a:p>
            <a:pPr eaLnBrk="1" hangingPunct="1">
              <a:lnSpc>
                <a:spcPct val="150000"/>
              </a:lnSpc>
            </a:pPr>
            <a:r>
              <a:rPr lang="fr-FR" altLang="fr-FR" sz="28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Femme enceinte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22BE334-D889-B661-E2BD-1206103C4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423" y="4816476"/>
            <a:ext cx="6722806" cy="204152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381ABAD-274D-8F75-44B9-F9AEF0ACF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2" descr="C:\Users\Omar GAssama\Desktop\HyperSnapPortable\Snap30.bmp">
            <a:extLst>
              <a:ext uri="{FF2B5EF4-FFF2-40B4-BE49-F238E27FC236}">
                <a16:creationId xmlns:a16="http://schemas.microsoft.com/office/drawing/2014/main" id="{F58DEF48-7565-3D6B-3FDD-690D20DD5F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1250" y="1428751"/>
            <a:ext cx="3429000" cy="2428875"/>
          </a:xfrm>
          <a:noFill/>
        </p:spPr>
      </p:pic>
      <p:pic>
        <p:nvPicPr>
          <p:cNvPr id="64516" name="Picture 2" descr="C:\Users\Omar GAssama\Desktop\HyperSnapPortable\Snap31.bmp">
            <a:extLst>
              <a:ext uri="{FF2B5EF4-FFF2-40B4-BE49-F238E27FC236}">
                <a16:creationId xmlns:a16="http://schemas.microsoft.com/office/drawing/2014/main" id="{B697D77F-2ECD-CD38-C683-5C2DC173E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1428750"/>
            <a:ext cx="3214688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2" descr="C:\Users\Omar GAssama\Desktop\HyperSnapPortable\Snap32.bmp">
            <a:extLst>
              <a:ext uri="{FF2B5EF4-FFF2-40B4-BE49-F238E27FC236}">
                <a16:creationId xmlns:a16="http://schemas.microsoft.com/office/drawing/2014/main" id="{E3F69D4D-C878-6F44-3717-E17DC7261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4143375"/>
            <a:ext cx="3795712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D3D85A3-299C-1921-4CD9-4D90CF8F6345}"/>
              </a:ext>
            </a:extLst>
          </p:cNvPr>
          <p:cNvCxnSpPr>
            <a:stCxn id="30" idx="3"/>
          </p:cNvCxnSpPr>
          <p:nvPr/>
        </p:nvCxnSpPr>
        <p:spPr>
          <a:xfrm flipH="1">
            <a:off x="7524750" y="4857750"/>
            <a:ext cx="1214438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CCF8D40C-D488-59F6-98A6-078C592B623C}"/>
              </a:ext>
            </a:extLst>
          </p:cNvPr>
          <p:cNvCxnSpPr>
            <a:stCxn id="24" idx="2"/>
          </p:cNvCxnSpPr>
          <p:nvPr/>
        </p:nvCxnSpPr>
        <p:spPr>
          <a:xfrm rot="5400000" flipH="1">
            <a:off x="8096250" y="3429000"/>
            <a:ext cx="2071688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20" name="ZoneTexte 22">
            <a:extLst>
              <a:ext uri="{FF2B5EF4-FFF2-40B4-BE49-F238E27FC236}">
                <a16:creationId xmlns:a16="http://schemas.microsoft.com/office/drawing/2014/main" id="{70025DE7-9BB4-D78D-77D2-A8942BA7C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25" y="4643438"/>
            <a:ext cx="1714500" cy="4000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chemeClr val="accent2"/>
                </a:solidFill>
                <a:latin typeface="Arial" panose="020B0604020202020204" pitchFamily="34" charset="0"/>
              </a:rPr>
              <a:t>Deciduose</a:t>
            </a:r>
          </a:p>
        </p:txBody>
      </p:sp>
      <p:sp>
        <p:nvSpPr>
          <p:cNvPr id="24" name="Flèche vers le haut 23">
            <a:extLst>
              <a:ext uri="{FF2B5EF4-FFF2-40B4-BE49-F238E27FC236}">
                <a16:creationId xmlns:a16="http://schemas.microsoft.com/office/drawing/2014/main" id="{2516F06D-6D60-23FE-0313-02821A9F00AF}"/>
              </a:ext>
            </a:extLst>
          </p:cNvPr>
          <p:cNvSpPr/>
          <p:nvPr/>
        </p:nvSpPr>
        <p:spPr>
          <a:xfrm>
            <a:off x="9024938" y="2286001"/>
            <a:ext cx="285750" cy="221456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30" name="Flèche gauche 29">
            <a:extLst>
              <a:ext uri="{FF2B5EF4-FFF2-40B4-BE49-F238E27FC236}">
                <a16:creationId xmlns:a16="http://schemas.microsoft.com/office/drawing/2014/main" id="{4B7C3C45-636D-BF12-1807-C3048A903BE0}"/>
              </a:ext>
            </a:extLst>
          </p:cNvPr>
          <p:cNvSpPr/>
          <p:nvPr/>
        </p:nvSpPr>
        <p:spPr>
          <a:xfrm>
            <a:off x="7310438" y="4714875"/>
            <a:ext cx="1428750" cy="2857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E2D891D-725B-3276-E85C-9FA8F8AC3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94" y="103188"/>
            <a:ext cx="11980606" cy="968376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 colposcopiques chez la femme enceinte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DE491E6-39F9-526A-341F-E1BCF683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01137" y="1026820"/>
            <a:ext cx="11693856" cy="5866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  <a:defRPr/>
            </a:pPr>
            <a:r>
              <a:rPr lang="fr-FR" sz="3200" b="1" dirty="0">
                <a:solidFill>
                  <a:srgbClr val="7030A0"/>
                </a:solidFill>
                <a:latin typeface="Arial Narrow" pitchFamily="34" charset="0"/>
                <a:cs typeface="Arial" charset="0"/>
              </a:rPr>
              <a:t>- Cas particuliers 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fr-FR" sz="3200" b="1" dirty="0">
                <a:solidFill>
                  <a:srgbClr val="7030A0"/>
                </a:solidFill>
                <a:latin typeface="Arial Narrow" pitchFamily="34" charset="0"/>
                <a:cs typeface="Arial" charset="0"/>
              </a:rPr>
              <a:t>Femme ménopausée</a:t>
            </a:r>
          </a:p>
          <a:p>
            <a:pPr lvl="1">
              <a:lnSpc>
                <a:spcPct val="200000"/>
              </a:lnSpc>
              <a:buNone/>
              <a:defRPr/>
            </a:pPr>
            <a:r>
              <a:rPr lang="fr-FR" sz="2800" dirty="0">
                <a:latin typeface="Arial Narrow" pitchFamily="34" charset="0"/>
                <a:cs typeface="Arial" charset="0"/>
              </a:rPr>
              <a:t>Colposcopie</a:t>
            </a:r>
          </a:p>
          <a:p>
            <a:pPr lvl="1">
              <a:lnSpc>
                <a:spcPct val="200000"/>
              </a:lnSpc>
              <a:buNone/>
              <a:defRPr/>
            </a:pPr>
            <a:r>
              <a:rPr lang="fr-FR" sz="2800" dirty="0">
                <a:latin typeface="Arial Narrow" pitchFamily="34" charset="0"/>
                <a:cs typeface="Arial" charset="0"/>
              </a:rPr>
              <a:t>Conisation diagnostique si colposcopie non satisfaisante</a:t>
            </a:r>
          </a:p>
          <a:p>
            <a:pPr lvl="1">
              <a:lnSpc>
                <a:spcPct val="200000"/>
              </a:lnSpc>
              <a:buNone/>
              <a:defRPr/>
            </a:pPr>
            <a:endParaRPr lang="fr-FR" sz="2800" dirty="0">
              <a:latin typeface="Arial Narrow" pitchFamily="34" charset="0"/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fr-FR" sz="3200" b="1" dirty="0">
                <a:solidFill>
                  <a:srgbClr val="7030A0"/>
                </a:solidFill>
                <a:latin typeface="Arial Narrow" pitchFamily="34" charset="0"/>
                <a:cs typeface="Arial" charset="0"/>
              </a:rPr>
              <a:t>Femme séropositive</a:t>
            </a:r>
          </a:p>
          <a:p>
            <a:pPr>
              <a:lnSpc>
                <a:spcPct val="200000"/>
              </a:lnSpc>
              <a:buNone/>
              <a:defRPr/>
            </a:pPr>
            <a:r>
              <a:rPr lang="fr-FR" sz="2800" dirty="0">
                <a:latin typeface="Arial Narrow" pitchFamily="34" charset="0"/>
                <a:cs typeface="Arial" charset="0"/>
              </a:rPr>
              <a:t>Colposcopie +++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38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19523"/>
            <a:ext cx="10275066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Frottis cervico-utérin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720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3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4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Généralités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8C34700-015C-2668-9E2C-1195984D12FA}"/>
              </a:ext>
            </a:extLst>
          </p:cNvPr>
          <p:cNvSpPr txBox="1"/>
          <p:nvPr/>
        </p:nvSpPr>
        <p:spPr>
          <a:xfrm>
            <a:off x="201137" y="854035"/>
            <a:ext cx="584948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Intérêt</a:t>
            </a:r>
          </a:p>
          <a:p>
            <a:endParaRPr lang="fr-FR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Epidémiologique</a:t>
            </a:r>
          </a:p>
          <a:p>
            <a:r>
              <a:rPr lang="fr-FR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 du col utérin dans le monde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Nouveaux cas: </a:t>
            </a:r>
            <a:r>
              <a:rPr lang="fr-SN" sz="2800" dirty="0">
                <a:latin typeface="Arial" panose="020B0604020202020204" pitchFamily="34" charset="0"/>
                <a:cs typeface="Arial" panose="020B0604020202020204" pitchFamily="34" charset="0"/>
              </a:rPr>
              <a:t> 604 127 (6,5%)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SN" sz="2800" dirty="0">
                <a:latin typeface="Arial" panose="020B0604020202020204" pitchFamily="34" charset="0"/>
                <a:cs typeface="Arial" panose="020B0604020202020204" pitchFamily="34" charset="0"/>
              </a:rPr>
              <a:t>Décès: 341 831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SN" sz="2800" dirty="0">
                <a:latin typeface="Arial" panose="020B0604020202020204" pitchFamily="34" charset="0"/>
                <a:cs typeface="Arial" panose="020B0604020202020204" pitchFamily="34" charset="0"/>
              </a:rPr>
              <a:t>Cancer de la femme jeune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SN" sz="2800" dirty="0">
                <a:latin typeface="Arial" panose="020B0604020202020204" pitchFamily="34" charset="0"/>
                <a:cs typeface="Arial" panose="020B0604020202020204" pitchFamily="34" charset="0"/>
              </a:rPr>
              <a:t>Cancer le plus fréquent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SN" sz="2800" dirty="0">
                <a:latin typeface="Arial" panose="020B0604020202020204" pitchFamily="34" charset="0"/>
                <a:cs typeface="Arial" panose="020B0604020202020204" pitchFamily="34" charset="0"/>
              </a:rPr>
              <a:t>Cancer le plus mortel</a:t>
            </a:r>
          </a:p>
          <a:p>
            <a:r>
              <a:rPr lang="fr-SN" sz="28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fr-S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pourtant l’un des rares cancers évitables</a:t>
            </a:r>
            <a:endParaRPr lang="fr-FR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123F38-B8BE-4812-34FB-D809351AC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622" y="754557"/>
            <a:ext cx="6096001" cy="422092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C3945D2-50B1-A179-6756-89A05F637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113" y="5886621"/>
            <a:ext cx="6823510" cy="104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747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9590" y="722255"/>
            <a:ext cx="12162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Wingdings 2" pitchFamily="2" charset="2"/>
              <a:buNone/>
            </a:pPr>
            <a:r>
              <a:rPr lang="fr-FR" altLang="fr-FR" sz="28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- Conduite à tenir  thérapeutique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fr-FR" altLang="fr-FR" sz="28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CIN1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39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85137" y="119523"/>
            <a:ext cx="10305377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Frottis cervico-utérin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Omar GAssama\Desktop\HyperSnapPortable\Snap35.bmp">
            <a:extLst>
              <a:ext uri="{FF2B5EF4-FFF2-40B4-BE49-F238E27FC236}">
                <a16:creationId xmlns:a16="http://schemas.microsoft.com/office/drawing/2014/main" id="{0D2C6346-50E5-050E-96CB-E62BDF723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7" y="1873045"/>
            <a:ext cx="11818987" cy="475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404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9590" y="722255"/>
            <a:ext cx="12162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Wingdings 2" pitchFamily="2" charset="2"/>
              <a:buNone/>
            </a:pPr>
            <a:r>
              <a:rPr lang="fr-FR" altLang="fr-FR" sz="28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- Conduite à tenir  thérapeutique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fr-FR" altLang="fr-FR" sz="28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CIN1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40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85137" y="119523"/>
            <a:ext cx="10305377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Frottis cervico-utérin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95C328-4A49-C7ED-D707-523830D3C7D1}"/>
              </a:ext>
            </a:extLst>
          </p:cNvPr>
          <p:cNvSpPr txBox="1"/>
          <p:nvPr/>
        </p:nvSpPr>
        <p:spPr>
          <a:xfrm>
            <a:off x="156985" y="1831639"/>
            <a:ext cx="11925780" cy="3889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altLang="fr-FR" sz="2800" b="1" dirty="0">
                <a:solidFill>
                  <a:srgbClr val="00206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En cas de discordance du trépied diagnostique </a:t>
            </a: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et  lorsque colposcopie et frottis évoque une lésion plus sévère : méthode d’ exérèse qu’ elle que soit la méthode .</a:t>
            </a:r>
          </a:p>
          <a:p>
            <a:pPr marL="457200" indent="-457200" eaLnBrk="1" hangingPunct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altLang="fr-FR" sz="2800" b="1" dirty="0">
                <a:solidFill>
                  <a:srgbClr val="00206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En cas de ZJ non vue ou partiellement vue  </a:t>
            </a:r>
            <a:endParaRPr lang="fr-FR" altLang="fr-FR" sz="2800" dirty="0">
              <a:solidFill>
                <a:srgbClr val="002060"/>
              </a:solidFill>
              <a:latin typeface="Arial Narrow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    Traitement par exérèse</a:t>
            </a:r>
          </a:p>
          <a:p>
            <a:pPr marL="457200" indent="-457200" eaLnBrk="1" hangingPunct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altLang="fr-FR" sz="2800" b="1" dirty="0">
                <a:solidFill>
                  <a:srgbClr val="00206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Trépied concordant avec ZJ visible </a:t>
            </a:r>
            <a:endParaRPr lang="fr-FR" altLang="fr-FR" sz="2800" dirty="0">
              <a:solidFill>
                <a:srgbClr val="002060"/>
              </a:solidFill>
              <a:latin typeface="Arial Narrow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 Décision a prendre avec la patiente  avec 3 options: </a:t>
            </a:r>
          </a:p>
        </p:txBody>
      </p:sp>
      <p:pic>
        <p:nvPicPr>
          <p:cNvPr id="11" name="Espace réservé du contenu 3">
            <a:extLst>
              <a:ext uri="{FF2B5EF4-FFF2-40B4-BE49-F238E27FC236}">
                <a16:creationId xmlns:a16="http://schemas.microsoft.com/office/drawing/2014/main" id="{6F13CB03-BBFB-B5A9-FA99-14F586A80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605" y="3465247"/>
            <a:ext cx="3864409" cy="31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8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Wingdings 2" pitchFamily="2" charset="2"/>
              <a:buNone/>
            </a:pPr>
            <a:r>
              <a:rPr lang="fr-FR" altLang="fr-FR" sz="28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- Conduite à tenir  thérapeutique </a:t>
            </a:r>
          </a:p>
          <a:p>
            <a:pPr eaLnBrk="1" hangingPunct="1">
              <a:buFont typeface="Wingdings 2" pitchFamily="2" charset="2"/>
              <a:buNone/>
            </a:pPr>
            <a:endParaRPr lang="fr-FR" altLang="fr-FR" sz="2800" b="1" dirty="0">
              <a:solidFill>
                <a:srgbClr val="7030A0"/>
              </a:solidFill>
              <a:latin typeface="Arial Narrow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 2" pitchFamily="2" charset="2"/>
              <a:buNone/>
            </a:pPr>
            <a:r>
              <a:rPr lang="fr-FR" altLang="fr-FR" sz="28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CIN1</a:t>
            </a:r>
          </a:p>
          <a:p>
            <a:pPr eaLnBrk="1" hangingPunct="1">
              <a:buFont typeface="Wingdings 2" pitchFamily="2" charset="2"/>
              <a:buNone/>
            </a:pPr>
            <a:endParaRPr lang="fr-FR" altLang="fr-FR" sz="2800" b="1" dirty="0">
              <a:solidFill>
                <a:srgbClr val="7030A0"/>
              </a:solidFill>
              <a:latin typeface="Arial Narrow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2800" b="1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charset="0"/>
              </a:rPr>
              <a:t>Vaporisation au laser/thermoablation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fr-FR" sz="2800" dirty="0">
              <a:latin typeface="Arial Narrow" pitchFamily="34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2800" b="1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charset="0"/>
              </a:rPr>
              <a:t> Frottis + colposcopie avec biopsie / 6mois</a:t>
            </a:r>
          </a:p>
          <a:p>
            <a:pPr>
              <a:buNone/>
              <a:defRPr/>
            </a:pPr>
            <a:endParaRPr lang="fr-FR" sz="2800" b="1" dirty="0">
              <a:solidFill>
                <a:srgbClr val="002060"/>
              </a:solidFill>
              <a:latin typeface="Arial Narrow" pitchFamily="34" charset="0"/>
              <a:cs typeface="Arial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fr-FR" sz="2800" b="1" dirty="0">
                <a:latin typeface="Arial Narrow" pitchFamily="34" charset="0"/>
                <a:cs typeface="Arial" charset="0"/>
              </a:rPr>
              <a:t>Si examens normaux: </a:t>
            </a:r>
            <a:r>
              <a:rPr lang="fr-FR" sz="2800" dirty="0">
                <a:latin typeface="Arial Narrow" pitchFamily="34" charset="0"/>
                <a:cs typeface="Arial" charset="0"/>
              </a:rPr>
              <a:t>contrôle </a:t>
            </a:r>
            <a:r>
              <a:rPr lang="fr-FR" sz="2800" dirty="0" err="1">
                <a:latin typeface="Arial Narrow" pitchFamily="34" charset="0"/>
                <a:cs typeface="Arial" charset="0"/>
              </a:rPr>
              <a:t>cyto</a:t>
            </a:r>
            <a:r>
              <a:rPr lang="fr-FR" sz="2800" dirty="0">
                <a:latin typeface="Arial Narrow" pitchFamily="34" charset="0"/>
                <a:cs typeface="Arial" charset="0"/>
              </a:rPr>
              <a:t>- </a:t>
            </a:r>
            <a:r>
              <a:rPr lang="fr-FR" sz="2800" dirty="0" err="1">
                <a:latin typeface="Arial Narrow" pitchFamily="34" charset="0"/>
                <a:cs typeface="Arial" charset="0"/>
              </a:rPr>
              <a:t>colposcopique</a:t>
            </a:r>
            <a:r>
              <a:rPr lang="fr-FR" sz="2800" dirty="0">
                <a:latin typeface="Arial Narrow" pitchFamily="34" charset="0"/>
                <a:cs typeface="Arial" charset="0"/>
              </a:rPr>
              <a:t> a 1an</a:t>
            </a: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endParaRPr lang="fr-FR" sz="2800" dirty="0">
              <a:latin typeface="Arial Narrow" pitchFamily="34" charset="0"/>
              <a:cs typeface="Arial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fr-FR" sz="2800" dirty="0">
                <a:latin typeface="Arial Narrow" pitchFamily="34" charset="0"/>
                <a:cs typeface="Arial" charset="0"/>
              </a:rPr>
              <a:t>Si</a:t>
            </a:r>
            <a:r>
              <a:rPr lang="fr-FR" sz="2800" b="1" dirty="0">
                <a:latin typeface="Arial Narrow" pitchFamily="34" charset="0"/>
                <a:cs typeface="Arial" charset="0"/>
              </a:rPr>
              <a:t> aggravation </a:t>
            </a:r>
            <a:r>
              <a:rPr lang="fr-FR" sz="2800" dirty="0">
                <a:latin typeface="Arial Narrow" pitchFamily="34" charset="0"/>
                <a:cs typeface="Arial" charset="0"/>
              </a:rPr>
              <a:t>d’ un des éléments du trépied diagnostique: exérèse </a:t>
            </a:r>
          </a:p>
          <a:p>
            <a:pPr eaLnBrk="1" hangingPunct="1">
              <a:buFont typeface="Wingdings 2" pitchFamily="2" charset="2"/>
              <a:buNone/>
            </a:pPr>
            <a:endParaRPr lang="fr-FR" altLang="fr-FR" sz="2400" b="1" dirty="0">
              <a:solidFill>
                <a:srgbClr val="7030A0"/>
              </a:solidFill>
              <a:latin typeface="Arial Narrow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41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98031" y="119523"/>
            <a:ext cx="10292484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Frottis cervico-utérin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4624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10002" y="823860"/>
            <a:ext cx="1162353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Wingdings 2" pitchFamily="2" charset="2"/>
              <a:buNone/>
            </a:pPr>
            <a:r>
              <a:rPr lang="fr-FR" altLang="fr-FR" sz="28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- Conduite à tenir  thérapeutique </a:t>
            </a:r>
          </a:p>
          <a:p>
            <a:pPr eaLnBrk="1" hangingPunct="1">
              <a:buFont typeface="Wingdings 2" pitchFamily="2" charset="2"/>
              <a:buNone/>
            </a:pPr>
            <a:endParaRPr lang="fr-FR" altLang="fr-FR" sz="2800" b="1" dirty="0">
              <a:solidFill>
                <a:srgbClr val="7030A0"/>
              </a:solidFill>
              <a:latin typeface="Arial Narrow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fr-FR" altLang="fr-FR" sz="28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CIN1</a:t>
            </a:r>
          </a:p>
          <a:p>
            <a:pPr eaLnBrk="1" hangingPunct="1"/>
            <a:endParaRPr lang="fr-FR" altLang="fr-FR" sz="2800" b="1" dirty="0">
              <a:solidFill>
                <a:srgbClr val="7030A0"/>
              </a:solidFill>
              <a:latin typeface="Arial Narrow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fr-FR" sz="2800" dirty="0">
                <a:latin typeface="Arial Narrow" pitchFamily="34" charset="0"/>
                <a:cs typeface="Arial" charset="0"/>
              </a:rPr>
              <a:t>Persistance lésions cytologiques sans aggravation du  trépied diagnostique:</a:t>
            </a:r>
          </a:p>
          <a:p>
            <a:pPr>
              <a:buNone/>
              <a:defRPr/>
            </a:pPr>
            <a:r>
              <a:rPr lang="fr-FR" sz="2800" dirty="0">
                <a:latin typeface="Arial Narrow" pitchFamily="34" charset="0"/>
                <a:cs typeface="Arial" charset="0"/>
              </a:rPr>
              <a:t> </a:t>
            </a:r>
          </a:p>
          <a:p>
            <a:pPr>
              <a:buNone/>
              <a:defRPr/>
            </a:pPr>
            <a:r>
              <a:rPr lang="fr-FR" sz="2800" dirty="0">
                <a:latin typeface="Arial Narrow" pitchFamily="34" charset="0"/>
                <a:cs typeface="Arial" charset="0"/>
              </a:rPr>
              <a:t>Contrôle </a:t>
            </a:r>
            <a:r>
              <a:rPr lang="fr-FR" sz="2800" dirty="0" err="1">
                <a:latin typeface="Arial Narrow" pitchFamily="34" charset="0"/>
                <a:cs typeface="Arial" charset="0"/>
              </a:rPr>
              <a:t>cyto-colposcopique</a:t>
            </a:r>
            <a:r>
              <a:rPr lang="fr-FR" sz="2800" dirty="0">
                <a:latin typeface="Arial Narrow" pitchFamily="34" charset="0"/>
                <a:cs typeface="Arial" charset="0"/>
              </a:rPr>
              <a:t> /6 mois pendant 1an avec les mêmes options</a:t>
            </a:r>
          </a:p>
          <a:p>
            <a:pPr>
              <a:buNone/>
              <a:defRPr/>
            </a:pPr>
            <a:endParaRPr lang="fr-FR" sz="2800" dirty="0">
              <a:latin typeface="Arial Narrow" pitchFamily="34" charset="0"/>
              <a:cs typeface="Arial" charset="0"/>
            </a:endParaRPr>
          </a:p>
          <a:p>
            <a:pPr>
              <a:buNone/>
              <a:defRPr/>
            </a:pPr>
            <a:r>
              <a:rPr lang="fr-FR" sz="2800" dirty="0">
                <a:latin typeface="Arial Narrow" pitchFamily="34" charset="0"/>
                <a:cs typeface="Arial" charset="0"/>
              </a:rPr>
              <a:t> </a:t>
            </a: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fr-FR" sz="2800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charset="0"/>
              </a:rPr>
              <a:t>Si persistance au delà de 18 mois des lésions: </a:t>
            </a:r>
            <a:r>
              <a:rPr lang="fr-FR" sz="2800" dirty="0" err="1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charset="0"/>
              </a:rPr>
              <a:t>exérése</a:t>
            </a:r>
            <a:r>
              <a:rPr lang="fr-FR" sz="2800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charset="0"/>
              </a:rPr>
              <a:t> </a:t>
            </a:r>
          </a:p>
          <a:p>
            <a:pPr>
              <a:buNone/>
              <a:defRPr/>
            </a:pPr>
            <a:r>
              <a:rPr lang="fr-FR" sz="2800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charset="0"/>
              </a:rPr>
              <a:t>		 </a:t>
            </a:r>
          </a:p>
          <a:p>
            <a:pPr eaLnBrk="1" hangingPunct="1">
              <a:buFont typeface="Wingdings 2" pitchFamily="2" charset="2"/>
              <a:buNone/>
            </a:pPr>
            <a:endParaRPr lang="fr-FR" altLang="fr-FR" sz="2400" b="1" dirty="0">
              <a:solidFill>
                <a:srgbClr val="7030A0"/>
              </a:solidFill>
              <a:latin typeface="Arial Narrow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42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3"/>
            <a:ext cx="10322796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Frottis cervico-utérin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37B1EEF-5274-FC33-6BEB-FDA575F03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134" y="5150580"/>
            <a:ext cx="29162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9970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Wingdings 2" pitchFamily="2" charset="2"/>
              <a:buNone/>
            </a:pPr>
            <a:r>
              <a:rPr lang="fr-FR" altLang="fr-FR" sz="24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Conduite à tenir  thérapeutique </a:t>
            </a:r>
          </a:p>
          <a:p>
            <a:pPr eaLnBrk="1" hangingPunct="1">
              <a:buFont typeface="Wingdings 2" pitchFamily="2" charset="2"/>
              <a:buNone/>
            </a:pPr>
            <a:r>
              <a:rPr lang="fr-FR" altLang="fr-FR" sz="24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CIN2+</a:t>
            </a:r>
          </a:p>
          <a:p>
            <a:pPr eaLnBrk="1" hangingPunct="1">
              <a:buFont typeface="Wingdings 2" pitchFamily="2" charset="2"/>
              <a:buNone/>
            </a:pPr>
            <a:endParaRPr lang="fr-FR" altLang="fr-FR" sz="2400" b="1" dirty="0">
              <a:solidFill>
                <a:srgbClr val="7030A0"/>
              </a:solidFill>
              <a:latin typeface="Arial Narrow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43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3"/>
            <a:ext cx="10322796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Frottis cervico-utérin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17065C-F444-E2A3-3D7D-BD19CDA29D0C}"/>
              </a:ext>
            </a:extLst>
          </p:cNvPr>
          <p:cNvSpPr/>
          <p:nvPr/>
        </p:nvSpPr>
        <p:spPr>
          <a:xfrm>
            <a:off x="1703388" y="6092825"/>
            <a:ext cx="8280400" cy="431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600" dirty="0">
                <a:solidFill>
                  <a:schemeClr val="tx1"/>
                </a:solidFill>
                <a:latin typeface="Arial Narrow" pitchFamily="34" charset="0"/>
              </a:rPr>
              <a:t>État des lieux et recommandations pour le dépistage du cancer du col de l’utérus en France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37B1EEF-5274-FC33-6BEB-FDA575F03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278" y="3972610"/>
            <a:ext cx="29162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Omar GAssama\Desktop\HyperSnapPortable\Snap134.bmp">
            <a:extLst>
              <a:ext uri="{FF2B5EF4-FFF2-40B4-BE49-F238E27FC236}">
                <a16:creationId xmlns:a16="http://schemas.microsoft.com/office/drawing/2014/main" id="{EC16A5A3-C2C2-F349-4644-0C2A515EE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448" y="2205968"/>
            <a:ext cx="6648263" cy="3533283"/>
          </a:xfrm>
          <a:prstGeom prst="rect">
            <a:avLst/>
          </a:prstGeom>
          <a:noFill/>
        </p:spPr>
      </p:pic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DC5B8033-8DEB-4B3D-E862-741B565DF8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726" y="848559"/>
            <a:ext cx="5000811" cy="353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087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01137" y="787003"/>
            <a:ext cx="11623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Wingdings 2" pitchFamily="2" charset="2"/>
              <a:buNone/>
            </a:pPr>
            <a:r>
              <a:rPr lang="fr-FR" altLang="fr-FR" sz="24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Conduite à tenir  thérapeutique </a:t>
            </a:r>
          </a:p>
          <a:p>
            <a:pPr eaLnBrk="1" hangingPunct="1">
              <a:buFont typeface="Wingdings 2" pitchFamily="2" charset="2"/>
              <a:buNone/>
            </a:pPr>
            <a:r>
              <a:rPr lang="fr-FR" altLang="fr-FR" sz="24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CIN2+</a:t>
            </a:r>
          </a:p>
          <a:p>
            <a:pPr eaLnBrk="1" hangingPunct="1">
              <a:buFont typeface="Wingdings 2" pitchFamily="2" charset="2"/>
              <a:buNone/>
            </a:pPr>
            <a:endParaRPr lang="fr-FR" altLang="fr-FR" sz="2400" b="1" dirty="0">
              <a:solidFill>
                <a:srgbClr val="7030A0"/>
              </a:solidFill>
              <a:latin typeface="Arial Narrow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44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3"/>
            <a:ext cx="10322796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Frottis cervico-utérin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17065C-F444-E2A3-3D7D-BD19CDA29D0C}"/>
              </a:ext>
            </a:extLst>
          </p:cNvPr>
          <p:cNvSpPr/>
          <p:nvPr/>
        </p:nvSpPr>
        <p:spPr>
          <a:xfrm>
            <a:off x="1703388" y="6092825"/>
            <a:ext cx="8280400" cy="431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600" dirty="0">
                <a:solidFill>
                  <a:schemeClr val="tx1"/>
                </a:solidFill>
                <a:latin typeface="Arial Narrow" pitchFamily="34" charset="0"/>
              </a:rPr>
              <a:t>État des lieux et recommandations pour le dépistage du cancer du col de l’utérus en France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37B1EEF-5274-FC33-6BEB-FDA575F03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756" y="4105345"/>
            <a:ext cx="29162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Omar GAssama\Desktop\HyperSnapPortable\Snap135.bmp">
            <a:extLst>
              <a:ext uri="{FF2B5EF4-FFF2-40B4-BE49-F238E27FC236}">
                <a16:creationId xmlns:a16="http://schemas.microsoft.com/office/drawing/2014/main" id="{128AF1B5-C692-5493-7AD2-D70B44E19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1485" y="1955349"/>
            <a:ext cx="8435975" cy="3816350"/>
          </a:xfrm>
          <a:prstGeom prst="rect">
            <a:avLst/>
          </a:prstGeom>
          <a:noFill/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FA566380-9F26-0B84-103E-F9C6D5D3CDEC}"/>
              </a:ext>
            </a:extLst>
          </p:cNvPr>
          <p:cNvSpPr/>
          <p:nvPr/>
        </p:nvSpPr>
        <p:spPr>
          <a:xfrm>
            <a:off x="2954805" y="2331580"/>
            <a:ext cx="1152525" cy="5048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7AFD610-B88F-3273-AB51-064D23945526}"/>
              </a:ext>
            </a:extLst>
          </p:cNvPr>
          <p:cNvSpPr/>
          <p:nvPr/>
        </p:nvSpPr>
        <p:spPr>
          <a:xfrm>
            <a:off x="4461944" y="2301380"/>
            <a:ext cx="1201738" cy="5048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DF8D247-0F7F-6D39-9124-ACF822135840}"/>
              </a:ext>
            </a:extLst>
          </p:cNvPr>
          <p:cNvSpPr/>
          <p:nvPr/>
        </p:nvSpPr>
        <p:spPr>
          <a:xfrm>
            <a:off x="6028851" y="2367299"/>
            <a:ext cx="1462278" cy="4333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793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823860"/>
            <a:ext cx="1162353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  <a:buFont typeface="Wingdings 2" pitchFamily="2" charset="2"/>
              <a:buNone/>
            </a:pPr>
            <a:r>
              <a:rPr lang="fr-FR" altLang="fr-FR" sz="28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Conduite à tenir  thérapeutique </a:t>
            </a:r>
          </a:p>
          <a:p>
            <a:pPr eaLnBrk="1" hangingPunct="1">
              <a:lnSpc>
                <a:spcPct val="150000"/>
              </a:lnSpc>
              <a:buFont typeface="Wingdings 2" pitchFamily="2" charset="2"/>
              <a:buNone/>
            </a:pPr>
            <a:r>
              <a:rPr lang="fr-FR" altLang="fr-FR" sz="28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CIN2+</a:t>
            </a:r>
          </a:p>
          <a:p>
            <a:pPr>
              <a:lnSpc>
                <a:spcPct val="150000"/>
              </a:lnSpc>
              <a:buNone/>
              <a:defRPr/>
            </a:pPr>
            <a:r>
              <a:rPr lang="fr-FR" sz="2800" b="1" dirty="0">
                <a:solidFill>
                  <a:srgbClr val="7030A0"/>
                </a:solidFill>
                <a:latin typeface="Arial Narrow" pitchFamily="34" charset="0"/>
                <a:cs typeface="Arial" charset="0"/>
              </a:rPr>
              <a:t>- Conisation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sz="2800" dirty="0">
                <a:latin typeface="Arial Narrow" pitchFamily="34" charset="0"/>
                <a:cs typeface="Arial" charset="0"/>
              </a:rPr>
              <a:t>Indispensable pour poser les indications thérapeutiques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sz="2800" dirty="0">
                <a:latin typeface="Arial Narrow" pitchFamily="34" charset="0"/>
                <a:cs typeface="Arial" charset="0"/>
              </a:rPr>
              <a:t>Diminue espoir de grossesse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sz="2800" dirty="0">
                <a:latin typeface="Arial Narrow" pitchFamily="34" charset="0"/>
                <a:cs typeface="Arial" charset="0"/>
              </a:rPr>
              <a:t>Risque opératoire limité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sz="2800" dirty="0">
                <a:latin typeface="Arial Narrow" pitchFamily="34" charset="0"/>
                <a:cs typeface="Arial" charset="0"/>
              </a:rPr>
              <a:t>Absence exploration (paramètres proximaux  , aires ganglionnaires)</a:t>
            </a:r>
          </a:p>
          <a:p>
            <a:pPr eaLnBrk="1" hangingPunct="1">
              <a:lnSpc>
                <a:spcPct val="150000"/>
              </a:lnSpc>
              <a:buFont typeface="Wingdings 2" pitchFamily="2" charset="2"/>
              <a:buNone/>
            </a:pPr>
            <a:endParaRPr lang="fr-FR" altLang="fr-FR" sz="2800" b="1" dirty="0">
              <a:solidFill>
                <a:srgbClr val="7030A0"/>
              </a:solidFill>
              <a:latin typeface="Arial Narrow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 2" pitchFamily="2" charset="2"/>
              <a:buNone/>
            </a:pPr>
            <a:endParaRPr lang="fr-FR" altLang="fr-FR" sz="2400" b="1" dirty="0">
              <a:solidFill>
                <a:srgbClr val="7030A0"/>
              </a:solidFill>
              <a:latin typeface="Arial Narrow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45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98031" y="119523"/>
            <a:ext cx="10292484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Frottis cervico-utérin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17065C-F444-E2A3-3D7D-BD19CDA29D0C}"/>
              </a:ext>
            </a:extLst>
          </p:cNvPr>
          <p:cNvSpPr/>
          <p:nvPr/>
        </p:nvSpPr>
        <p:spPr>
          <a:xfrm>
            <a:off x="1703388" y="6092825"/>
            <a:ext cx="8280400" cy="431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600" dirty="0">
                <a:solidFill>
                  <a:schemeClr val="tx1"/>
                </a:solidFill>
                <a:latin typeface="Arial Narrow" pitchFamily="34" charset="0"/>
              </a:rPr>
              <a:t>État des lieux et recommandations pour le dépistage du cancer du col de l’utérus en France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37B1EEF-5274-FC33-6BEB-FDA575F03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756" y="3268630"/>
            <a:ext cx="29162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9649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46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98031" y="119523"/>
            <a:ext cx="10292484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Conisation à l’anse diathermique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m)conis anse.mpg">
            <a:hlinkClick r:id="" action="ppaction://media"/>
            <a:extLst>
              <a:ext uri="{FF2B5EF4-FFF2-40B4-BE49-F238E27FC236}">
                <a16:creationId xmlns:a16="http://schemas.microsoft.com/office/drawing/2014/main" id="{13C76DF2-3D7A-A46B-A96B-53832DFDFB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8860" y="846859"/>
            <a:ext cx="7743444" cy="527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47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98031" y="119523"/>
            <a:ext cx="10292484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Conisation au bistouri froid  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zl)conis.bist.froid.mpg">
            <a:hlinkClick r:id="" action="ppaction://media"/>
            <a:extLst>
              <a:ext uri="{FF2B5EF4-FFF2-40B4-BE49-F238E27FC236}">
                <a16:creationId xmlns:a16="http://schemas.microsoft.com/office/drawing/2014/main" id="{D164023D-A791-D576-FEF2-A363C329A4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1352" y="848559"/>
            <a:ext cx="8112808" cy="553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5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48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98031" y="119523"/>
            <a:ext cx="10292484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Conisation au LASER 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m)conis laser .mpg">
            <a:hlinkClick r:id="" action="ppaction://media"/>
            <a:extLst>
              <a:ext uri="{FF2B5EF4-FFF2-40B4-BE49-F238E27FC236}">
                <a16:creationId xmlns:a16="http://schemas.microsoft.com/office/drawing/2014/main" id="{CF9C6CFF-5892-229C-FC57-20FD703BD5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8850" y="792307"/>
            <a:ext cx="8644890" cy="589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8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4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4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Généralités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6749C16-9900-34BA-8FB4-9D20BD2ED5B6}"/>
              </a:ext>
            </a:extLst>
          </p:cNvPr>
          <p:cNvSpPr txBox="1"/>
          <p:nvPr/>
        </p:nvSpPr>
        <p:spPr>
          <a:xfrm>
            <a:off x="291595" y="854035"/>
            <a:ext cx="674057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Intérêt</a:t>
            </a:r>
          </a:p>
          <a:p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Epidémiologique</a:t>
            </a:r>
          </a:p>
          <a:p>
            <a:endParaRPr lang="fr-FR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Cancer du col utérin au Sénégal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Nouveaux cas: </a:t>
            </a:r>
            <a:r>
              <a:rPr lang="fr-SN" sz="2800" dirty="0">
                <a:latin typeface="Arial" panose="020B0604020202020204" pitchFamily="34" charset="0"/>
                <a:cs typeface="Arial" panose="020B0604020202020204" pitchFamily="34" charset="0"/>
              </a:rPr>
              <a:t> 1937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SN" sz="2800" dirty="0">
                <a:latin typeface="Arial" panose="020B0604020202020204" pitchFamily="34" charset="0"/>
                <a:cs typeface="Arial" panose="020B0604020202020204" pitchFamily="34" charset="0"/>
              </a:rPr>
              <a:t>Décès: 1312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SN" sz="2800" dirty="0">
                <a:latin typeface="Arial" panose="020B0604020202020204" pitchFamily="34" charset="0"/>
                <a:cs typeface="Arial" panose="020B0604020202020204" pitchFamily="34" charset="0"/>
              </a:rPr>
              <a:t>Cancer de la femme jeune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SN" sz="2800" dirty="0">
                <a:latin typeface="Arial" panose="020B0604020202020204" pitchFamily="34" charset="0"/>
                <a:cs typeface="Arial" panose="020B0604020202020204" pitchFamily="34" charset="0"/>
              </a:rPr>
              <a:t>Cancer le plus fréquent (17,1%)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SN" sz="2800" dirty="0">
                <a:latin typeface="Arial" panose="020B0604020202020204" pitchFamily="34" charset="0"/>
                <a:cs typeface="Arial" panose="020B0604020202020204" pitchFamily="34" charset="0"/>
              </a:rPr>
              <a:t>Cancer le plus mortel (stade III ou IV)</a:t>
            </a:r>
          </a:p>
          <a:p>
            <a:r>
              <a:rPr lang="fr-SN" sz="28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fr-S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pourtant l’un des rares cancers évitables</a:t>
            </a:r>
            <a:endParaRPr lang="fr-FR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Sénégal — Wikipédia">
            <a:extLst>
              <a:ext uri="{FF2B5EF4-FFF2-40B4-BE49-F238E27FC236}">
                <a16:creationId xmlns:a16="http://schemas.microsoft.com/office/drawing/2014/main" id="{4318CB6C-99D7-7866-B4F3-EA4768303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408" y="856091"/>
            <a:ext cx="5134049" cy="535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82216EE-471C-EF7F-55D3-783A65A54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592" y="6003965"/>
            <a:ext cx="7772400" cy="8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036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0" y="812564"/>
            <a:ext cx="1219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200000"/>
              </a:lnSpc>
              <a:buFont typeface="Wingdings 2" pitchFamily="2" charset="2"/>
              <a:buNone/>
            </a:pPr>
            <a:r>
              <a:rPr lang="fr-FR" altLang="fr-FR" sz="24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Conduite à tenir  thérapeutique </a:t>
            </a:r>
          </a:p>
          <a:p>
            <a:pPr eaLnBrk="1" hangingPunct="1">
              <a:lnSpc>
                <a:spcPct val="200000"/>
              </a:lnSpc>
              <a:buFont typeface="Wingdings 2" pitchFamily="2" charset="2"/>
              <a:buNone/>
            </a:pPr>
            <a:r>
              <a:rPr lang="fr-FR" altLang="fr-FR" sz="24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CIN2+</a:t>
            </a:r>
          </a:p>
          <a:p>
            <a:pPr>
              <a:lnSpc>
                <a:spcPct val="200000"/>
              </a:lnSpc>
              <a:buNone/>
              <a:defRPr/>
            </a:pPr>
            <a:r>
              <a:rPr lang="fr-FR" sz="2400" b="1" dirty="0">
                <a:solidFill>
                  <a:srgbClr val="7030A0"/>
                </a:solidFill>
                <a:latin typeface="Arial Narrow" pitchFamily="34" charset="0"/>
                <a:cs typeface="Arial" charset="0"/>
              </a:rPr>
              <a:t>- Méthodes destructrices </a:t>
            </a:r>
            <a:r>
              <a:rPr lang="fr-FR" sz="2400" dirty="0">
                <a:solidFill>
                  <a:srgbClr val="7030A0"/>
                </a:solidFill>
                <a:latin typeface="Arial Narrow" pitchFamily="34" charset="0"/>
                <a:cs typeface="Arial" charset="0"/>
              </a:rPr>
              <a:t>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latin typeface="Arial Narrow" pitchFamily="34" charset="0"/>
                <a:cs typeface="Arial" charset="0"/>
              </a:rPr>
              <a:t>Désir de maternité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latin typeface="Arial Narrow" pitchFamily="34" charset="0"/>
                <a:cs typeface="Arial" charset="0"/>
              </a:rPr>
              <a:t>Compliance bonne et suivi régulier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latin typeface="Arial Narrow" pitchFamily="34" charset="0"/>
                <a:cs typeface="Arial" charset="0"/>
              </a:rPr>
              <a:t>Lésions de petite taille exo cervicales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latin typeface="Arial Narrow" pitchFamily="34" charset="0"/>
                <a:cs typeface="Arial" charset="0"/>
              </a:rPr>
              <a:t>Colposcopie satisfaisante</a:t>
            </a:r>
          </a:p>
          <a:p>
            <a:pPr eaLnBrk="1" hangingPunct="1">
              <a:buFont typeface="Wingdings 2" pitchFamily="2" charset="2"/>
              <a:buNone/>
            </a:pPr>
            <a:endParaRPr lang="fr-FR" altLang="fr-FR" sz="2400" b="1" dirty="0">
              <a:solidFill>
                <a:srgbClr val="7030A0"/>
              </a:solidFill>
              <a:latin typeface="Arial Narrow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49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98031" y="119523"/>
            <a:ext cx="10292484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Frottis cervico-utérin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17065C-F444-E2A3-3D7D-BD19CDA29D0C}"/>
              </a:ext>
            </a:extLst>
          </p:cNvPr>
          <p:cNvSpPr/>
          <p:nvPr/>
        </p:nvSpPr>
        <p:spPr>
          <a:xfrm>
            <a:off x="1888651" y="6283171"/>
            <a:ext cx="8280400" cy="431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600" dirty="0">
                <a:solidFill>
                  <a:schemeClr val="tx1"/>
                </a:solidFill>
                <a:latin typeface="Arial Narrow" pitchFamily="34" charset="0"/>
              </a:rPr>
              <a:t>État des lieux et recommandations pour le dépistage du cancer du col de l’utérus en France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37B1EEF-5274-FC33-6BEB-FDA575F03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756" y="4105345"/>
            <a:ext cx="29162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90405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0" y="823860"/>
            <a:ext cx="12192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  <a:buFont typeface="Wingdings 2" pitchFamily="2" charset="2"/>
              <a:buNone/>
            </a:pPr>
            <a:r>
              <a:rPr lang="fr-FR" altLang="fr-FR" sz="24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Conduite à tenir  thérapeutique </a:t>
            </a:r>
          </a:p>
          <a:p>
            <a:pPr eaLnBrk="1" hangingPunct="1">
              <a:lnSpc>
                <a:spcPct val="150000"/>
              </a:lnSpc>
              <a:buFont typeface="Wingdings 2" pitchFamily="2" charset="2"/>
              <a:buNone/>
            </a:pPr>
            <a:r>
              <a:rPr lang="fr-FR" altLang="fr-FR" sz="24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Carcinome malpighien </a:t>
            </a:r>
          </a:p>
          <a:p>
            <a:pPr>
              <a:lnSpc>
                <a:spcPct val="150000"/>
              </a:lnSpc>
              <a:buNone/>
              <a:defRPr/>
            </a:pPr>
            <a:r>
              <a:rPr lang="fr-FR" sz="2400" b="1" dirty="0">
                <a:solidFill>
                  <a:srgbClr val="7030A0"/>
                </a:solidFill>
                <a:latin typeface="Arial Narrow" pitchFamily="34" charset="0"/>
                <a:cs typeface="Arial" charset="0"/>
              </a:rPr>
              <a:t>- Conisation </a:t>
            </a:r>
          </a:p>
          <a:p>
            <a:pPr>
              <a:lnSpc>
                <a:spcPct val="150000"/>
              </a:lnSpc>
              <a:buNone/>
              <a:defRPr/>
            </a:pPr>
            <a:r>
              <a:rPr lang="fr-FR" sz="2400" b="1" dirty="0">
                <a:solidFill>
                  <a:srgbClr val="7030A0"/>
                </a:solidFill>
                <a:latin typeface="Arial Narrow" pitchFamily="34" charset="0"/>
                <a:cs typeface="Arial" charset="0"/>
              </a:rPr>
              <a:t>I</a:t>
            </a:r>
            <a:r>
              <a:rPr lang="fr-FR" sz="2400" dirty="0">
                <a:latin typeface="Arial Narrow" pitchFamily="34" charset="0"/>
                <a:cs typeface="Arial" charset="0"/>
              </a:rPr>
              <a:t>nvasion  inférieure ou égale à 3 mm sans </a:t>
            </a:r>
            <a:r>
              <a:rPr lang="fr-FR" sz="2400" dirty="0" err="1">
                <a:latin typeface="Arial Narrow" pitchFamily="34" charset="0"/>
                <a:cs typeface="Arial" charset="0"/>
              </a:rPr>
              <a:t>embol</a:t>
            </a:r>
            <a:r>
              <a:rPr lang="fr-FR" sz="2400" dirty="0">
                <a:latin typeface="Arial Narrow" pitchFamily="34" charset="0"/>
                <a:cs typeface="Arial" charset="0"/>
              </a:rPr>
              <a:t> lymphatique ou  vasculaire</a:t>
            </a:r>
          </a:p>
          <a:p>
            <a:pPr>
              <a:lnSpc>
                <a:spcPct val="150000"/>
              </a:lnSpc>
              <a:buNone/>
              <a:defRPr/>
            </a:pPr>
            <a:r>
              <a:rPr lang="fr-FR" sz="2400" b="1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charset="0"/>
              </a:rPr>
              <a:t>- CHL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latin typeface="Arial Narrow" pitchFamily="34" charset="0"/>
                <a:cs typeface="Arial" charset="0"/>
              </a:rPr>
              <a:t>Si </a:t>
            </a:r>
            <a:r>
              <a:rPr lang="fr-FR" sz="2400" dirty="0" err="1">
                <a:latin typeface="Arial Narrow" pitchFamily="34" charset="0"/>
                <a:cs typeface="Arial" charset="0"/>
              </a:rPr>
              <a:t>embols</a:t>
            </a:r>
            <a:r>
              <a:rPr lang="fr-FR" sz="2400" dirty="0">
                <a:latin typeface="Arial Narrow" pitchFamily="34" charset="0"/>
                <a:cs typeface="Arial" charset="0"/>
              </a:rPr>
              <a:t> lymphatiques ou vasculaires</a:t>
            </a:r>
            <a:endParaRPr lang="fr-FR" sz="2400" b="1" dirty="0">
              <a:solidFill>
                <a:schemeClr val="accent1"/>
              </a:solidFill>
              <a:latin typeface="Arial Narrow" pitchFamily="34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latin typeface="Arial Narrow" pitchFamily="34" charset="0"/>
                <a:cs typeface="Arial" charset="0"/>
              </a:rPr>
              <a:t>Décision thérapeutique à prendre avec la patiente, selon le désir de maternité ultérieure et selon le risque opératoire accepté</a:t>
            </a:r>
          </a:p>
          <a:p>
            <a:pPr eaLnBrk="1" hangingPunct="1">
              <a:buFont typeface="Wingdings 2" pitchFamily="2" charset="2"/>
              <a:buNone/>
            </a:pPr>
            <a:endParaRPr lang="fr-FR" altLang="fr-FR" sz="2400" b="1" dirty="0">
              <a:solidFill>
                <a:srgbClr val="7030A0"/>
              </a:solidFill>
              <a:latin typeface="Arial Narrow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50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85137" y="119523"/>
            <a:ext cx="10305378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Frottis cervico-utérin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17065C-F444-E2A3-3D7D-BD19CDA29D0C}"/>
              </a:ext>
            </a:extLst>
          </p:cNvPr>
          <p:cNvSpPr/>
          <p:nvPr/>
        </p:nvSpPr>
        <p:spPr>
          <a:xfrm>
            <a:off x="1703388" y="6092825"/>
            <a:ext cx="8280400" cy="431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600" dirty="0">
                <a:solidFill>
                  <a:schemeClr val="tx1"/>
                </a:solidFill>
                <a:latin typeface="Arial Narrow" pitchFamily="34" charset="0"/>
              </a:rPr>
              <a:t>État des lieux et recommandations pour le dépistage du cancer du col de l’utérus en France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37B1EEF-5274-FC33-6BEB-FDA575F03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636" y="2690018"/>
            <a:ext cx="29162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822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0" y="787003"/>
            <a:ext cx="121920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Wingdings 2" pitchFamily="2" charset="2"/>
              <a:buNone/>
            </a:pPr>
            <a:r>
              <a:rPr lang="fr-FR" altLang="fr-FR" sz="24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Conduite à tenir  thérapeutique </a:t>
            </a:r>
          </a:p>
          <a:p>
            <a:pPr eaLnBrk="1" hangingPunct="1">
              <a:buFont typeface="Wingdings 2" pitchFamily="2" charset="2"/>
              <a:buNone/>
            </a:pPr>
            <a:r>
              <a:rPr lang="fr-FR" sz="24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Adénocarcinome</a:t>
            </a:r>
            <a:endParaRPr lang="fr-FR" sz="2800" dirty="0">
              <a:solidFill>
                <a:srgbClr val="FFC000"/>
              </a:solidFill>
              <a:latin typeface="Arial Narrow" pitchFamily="34" charset="0"/>
              <a:cs typeface="Arial" charset="0"/>
            </a:endParaRPr>
          </a:p>
          <a:p>
            <a:pPr>
              <a:buNone/>
              <a:defRPr/>
            </a:pPr>
            <a:r>
              <a:rPr lang="fr-FR" sz="2800" b="1" dirty="0">
                <a:solidFill>
                  <a:srgbClr val="7030A0"/>
                </a:solidFill>
                <a:latin typeface="Arial Narrow" pitchFamily="34" charset="0"/>
                <a:cs typeface="Arial" charset="0"/>
              </a:rPr>
              <a:t>- Conisation</a:t>
            </a:r>
          </a:p>
          <a:p>
            <a:pPr>
              <a:buNone/>
              <a:defRPr/>
            </a:pPr>
            <a:r>
              <a:rPr lang="fr-FR" sz="2800" b="1" dirty="0">
                <a:solidFill>
                  <a:srgbClr val="7030A0"/>
                </a:solidFill>
                <a:latin typeface="Arial Narrow" pitchFamily="34" charset="0"/>
                <a:cs typeface="Arial" charset="0"/>
              </a:rPr>
              <a:t> </a:t>
            </a:r>
          </a:p>
          <a:p>
            <a:pPr>
              <a:buNone/>
              <a:defRPr/>
            </a:pPr>
            <a:r>
              <a:rPr lang="fr-FR" sz="2400" b="1" dirty="0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>Conditions</a:t>
            </a:r>
            <a:r>
              <a:rPr lang="fr-FR" sz="2400" b="1" dirty="0">
                <a:latin typeface="Arial Narrow" pitchFamily="34" charset="0"/>
                <a:cs typeface="Arial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latin typeface="Arial Narrow" pitchFamily="34" charset="0"/>
                <a:cs typeface="Arial" charset="0"/>
              </a:rPr>
              <a:t>Patiente désirant avoir d’autres grossesses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latin typeface="Arial Narrow" pitchFamily="34" charset="0"/>
                <a:cs typeface="Arial" charset="0"/>
              </a:rPr>
              <a:t>Technique de traitement de la pièce avec coupes semi-sériées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latin typeface="Arial Narrow" pitchFamily="34" charset="0"/>
                <a:cs typeface="Arial" charset="0"/>
              </a:rPr>
              <a:t>Patiente acceptant et comprenant la nécessité d’un suivi régulier  et rapproché  (1 an) avec frottis et curetage endocervical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latin typeface="Arial Narrow" pitchFamily="34" charset="0"/>
                <a:cs typeface="Arial" charset="0"/>
              </a:rPr>
              <a:t>patiente informée du risque de rechutes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latin typeface="Arial Narrow" pitchFamily="34" charset="0"/>
                <a:cs typeface="Arial" charset="0"/>
              </a:rPr>
              <a:t>Méthodes surveillance peu sensibles.</a:t>
            </a:r>
          </a:p>
          <a:p>
            <a:pPr>
              <a:buNone/>
              <a:defRPr/>
            </a:pPr>
            <a:endParaRPr lang="fr-FR" sz="2400" dirty="0">
              <a:latin typeface="Arial Narrow" pitchFamily="34" charset="0"/>
              <a:cs typeface="Arial" charset="0"/>
            </a:endParaRPr>
          </a:p>
          <a:p>
            <a:pPr>
              <a:buNone/>
              <a:defRPr/>
            </a:pPr>
            <a:r>
              <a:rPr lang="fr-FR" sz="2800" b="1" dirty="0">
                <a:solidFill>
                  <a:srgbClr val="7030A0"/>
                </a:solidFill>
                <a:latin typeface="Arial Narrow" pitchFamily="34" charset="0"/>
                <a:cs typeface="Arial" charset="0"/>
              </a:rPr>
              <a:t>- Hystérectomie simple+++   </a:t>
            </a:r>
          </a:p>
          <a:p>
            <a:pPr>
              <a:buNone/>
              <a:defRPr/>
            </a:pPr>
            <a:endParaRPr lang="fr-FR" sz="2800" b="1" dirty="0">
              <a:solidFill>
                <a:srgbClr val="002060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buFont typeface="Wingdings 2" pitchFamily="2" charset="2"/>
              <a:buNone/>
            </a:pPr>
            <a:endParaRPr lang="fr-FR" altLang="fr-FR" sz="2400" b="1" dirty="0">
              <a:solidFill>
                <a:srgbClr val="7030A0"/>
              </a:solidFill>
              <a:latin typeface="Arial Narrow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51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3"/>
            <a:ext cx="10322796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Frottis cervico-utérin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17065C-F444-E2A3-3D7D-BD19CDA29D0C}"/>
              </a:ext>
            </a:extLst>
          </p:cNvPr>
          <p:cNvSpPr/>
          <p:nvPr/>
        </p:nvSpPr>
        <p:spPr>
          <a:xfrm>
            <a:off x="2583498" y="6324838"/>
            <a:ext cx="8280400" cy="431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600" dirty="0">
                <a:solidFill>
                  <a:schemeClr val="tx1"/>
                </a:solidFill>
                <a:latin typeface="Arial Narrow" pitchFamily="34" charset="0"/>
              </a:rPr>
              <a:t>État des lieux et recommandations pour le dépistage du cancer du col de l’utérus en France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37B1EEF-5274-FC33-6BEB-FDA575F03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756" y="4105345"/>
            <a:ext cx="29162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6454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01137" y="856090"/>
            <a:ext cx="11623530" cy="5127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200000"/>
              </a:lnSpc>
              <a:buFont typeface="Wingdings 2" pitchFamily="2" charset="2"/>
              <a:buNone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- Technique de dépistage du cancer du col utérin:</a:t>
            </a:r>
          </a:p>
          <a:p>
            <a:pPr marL="342900" indent="-342900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Simple</a:t>
            </a:r>
          </a:p>
          <a:p>
            <a:pPr marL="342900" indent="-342900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Innocuité totale</a:t>
            </a:r>
          </a:p>
          <a:p>
            <a:pPr marL="342900" indent="-342900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Réduction incidence et mortalité cancer du col utérin (dépistage organisé)</a:t>
            </a:r>
          </a:p>
          <a:p>
            <a:pPr eaLnBrk="1" hangingPunct="1">
              <a:lnSpc>
                <a:spcPct val="200000"/>
              </a:lnSpc>
              <a:buFont typeface="Wingdings 2" pitchFamily="2" charset="2"/>
              <a:buNone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- FCU garde encore sa place dans les stratégies de dépistage du cancer du col utérin (test viral HPV, IVA, IVL…)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52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98031" y="119523"/>
            <a:ext cx="10292484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0111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8F8C8F9-E6FD-4480-8CB0-846A5B5B103B}"/>
              </a:ext>
            </a:extLst>
          </p:cNvPr>
          <p:cNvCxnSpPr>
            <a:cxnSpLocks/>
          </p:cNvCxnSpPr>
          <p:nvPr/>
        </p:nvCxnSpPr>
        <p:spPr>
          <a:xfrm>
            <a:off x="4169327" y="5399740"/>
            <a:ext cx="6474289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C225808-4C1A-4D27-981C-C5F97ECF0BFD}"/>
              </a:ext>
            </a:extLst>
          </p:cNvPr>
          <p:cNvGrpSpPr/>
          <p:nvPr/>
        </p:nvGrpSpPr>
        <p:grpSpPr>
          <a:xfrm>
            <a:off x="0" y="1028492"/>
            <a:ext cx="4407071" cy="4801016"/>
            <a:chOff x="634829" y="1028492"/>
            <a:chExt cx="4407071" cy="4801016"/>
          </a:xfrm>
          <a:solidFill>
            <a:srgbClr val="7030A0"/>
          </a:solidFill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D28339C-471C-4034-AFEB-87908320EDF9}"/>
                </a:ext>
              </a:extLst>
            </p:cNvPr>
            <p:cNvGrpSpPr/>
            <p:nvPr/>
          </p:nvGrpSpPr>
          <p:grpSpPr>
            <a:xfrm>
              <a:off x="4813300" y="1028492"/>
              <a:ext cx="228600" cy="4801016"/>
              <a:chOff x="4813300" y="1028492"/>
              <a:chExt cx="228600" cy="4801016"/>
            </a:xfrm>
            <a:grpFill/>
          </p:grpSpPr>
          <p:sp>
            <p:nvSpPr>
              <p:cNvPr id="6" name="Right Triangle 5">
                <a:extLst>
                  <a:ext uri="{FF2B5EF4-FFF2-40B4-BE49-F238E27FC236}">
                    <a16:creationId xmlns:a16="http://schemas.microsoft.com/office/drawing/2014/main" id="{0F414CA8-9AAD-4C2C-A88A-8A74E8E805B8}"/>
                  </a:ext>
                </a:extLst>
              </p:cNvPr>
              <p:cNvSpPr/>
              <p:nvPr/>
            </p:nvSpPr>
            <p:spPr>
              <a:xfrm flipV="1">
                <a:off x="4813300" y="5372308"/>
                <a:ext cx="228600" cy="4572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2C375972-9C28-4C3B-94C7-BDAC3A5EB1C4}"/>
                  </a:ext>
                </a:extLst>
              </p:cNvPr>
              <p:cNvSpPr/>
              <p:nvPr/>
            </p:nvSpPr>
            <p:spPr>
              <a:xfrm>
                <a:off x="4813300" y="1028492"/>
                <a:ext cx="228600" cy="4572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8128005B-8420-4AE8-A14C-5E6A911C1D35}"/>
                </a:ext>
              </a:extLst>
            </p:cNvPr>
            <p:cNvGrpSpPr/>
            <p:nvPr/>
          </p:nvGrpSpPr>
          <p:grpSpPr>
            <a:xfrm>
              <a:off x="963604" y="1361661"/>
              <a:ext cx="3745842" cy="4134264"/>
              <a:chOff x="1041819" y="1123536"/>
              <a:chExt cx="3818414" cy="4214361"/>
            </a:xfrm>
            <a:grpFill/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09559C0E-D81A-4C20-9E76-766CF0F6C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4940" y="4537479"/>
                <a:ext cx="383543" cy="494853"/>
              </a:xfrm>
              <a:custGeom>
                <a:avLst/>
                <a:gdLst>
                  <a:gd name="T0" fmla="*/ 0 w 101"/>
                  <a:gd name="T1" fmla="*/ 118 h 126"/>
                  <a:gd name="T2" fmla="*/ 2 w 101"/>
                  <a:gd name="T3" fmla="*/ 126 h 126"/>
                  <a:gd name="T4" fmla="*/ 28 w 101"/>
                  <a:gd name="T5" fmla="*/ 126 h 126"/>
                  <a:gd name="T6" fmla="*/ 50 w 101"/>
                  <a:gd name="T7" fmla="*/ 126 h 126"/>
                  <a:gd name="T8" fmla="*/ 72 w 101"/>
                  <a:gd name="T9" fmla="*/ 126 h 126"/>
                  <a:gd name="T10" fmla="*/ 98 w 101"/>
                  <a:gd name="T11" fmla="*/ 126 h 126"/>
                  <a:gd name="T12" fmla="*/ 100 w 101"/>
                  <a:gd name="T13" fmla="*/ 118 h 126"/>
                  <a:gd name="T14" fmla="*/ 90 w 101"/>
                  <a:gd name="T15" fmla="*/ 91 h 126"/>
                  <a:gd name="T16" fmla="*/ 73 w 101"/>
                  <a:gd name="T17" fmla="*/ 82 h 126"/>
                  <a:gd name="T18" fmla="*/ 64 w 101"/>
                  <a:gd name="T19" fmla="*/ 67 h 126"/>
                  <a:gd name="T20" fmla="*/ 78 w 101"/>
                  <a:gd name="T21" fmla="*/ 59 h 126"/>
                  <a:gd name="T22" fmla="*/ 77 w 101"/>
                  <a:gd name="T23" fmla="*/ 51 h 126"/>
                  <a:gd name="T24" fmla="*/ 76 w 101"/>
                  <a:gd name="T25" fmla="*/ 26 h 126"/>
                  <a:gd name="T26" fmla="*/ 63 w 101"/>
                  <a:gd name="T27" fmla="*/ 7 h 126"/>
                  <a:gd name="T28" fmla="*/ 30 w 101"/>
                  <a:gd name="T29" fmla="*/ 14 h 126"/>
                  <a:gd name="T30" fmla="*/ 24 w 101"/>
                  <a:gd name="T31" fmla="*/ 51 h 126"/>
                  <a:gd name="T32" fmla="*/ 22 w 101"/>
                  <a:gd name="T33" fmla="*/ 59 h 126"/>
                  <a:gd name="T34" fmla="*/ 36 w 101"/>
                  <a:gd name="T35" fmla="*/ 67 h 126"/>
                  <a:gd name="T36" fmla="*/ 28 w 101"/>
                  <a:gd name="T37" fmla="*/ 82 h 126"/>
                  <a:gd name="T38" fmla="*/ 10 w 101"/>
                  <a:gd name="T39" fmla="*/ 91 h 126"/>
                  <a:gd name="T40" fmla="*/ 0 w 101"/>
                  <a:gd name="T41" fmla="*/ 118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1" h="126">
                    <a:moveTo>
                      <a:pt x="0" y="118"/>
                    </a:moveTo>
                    <a:cubicBezTo>
                      <a:pt x="0" y="120"/>
                      <a:pt x="1" y="126"/>
                      <a:pt x="2" y="126"/>
                    </a:cubicBezTo>
                    <a:cubicBezTo>
                      <a:pt x="2" y="126"/>
                      <a:pt x="14" y="126"/>
                      <a:pt x="28" y="126"/>
                    </a:cubicBezTo>
                    <a:cubicBezTo>
                      <a:pt x="36" y="126"/>
                      <a:pt x="43" y="126"/>
                      <a:pt x="50" y="126"/>
                    </a:cubicBezTo>
                    <a:cubicBezTo>
                      <a:pt x="57" y="126"/>
                      <a:pt x="65" y="126"/>
                      <a:pt x="72" y="126"/>
                    </a:cubicBezTo>
                    <a:cubicBezTo>
                      <a:pt x="86" y="126"/>
                      <a:pt x="98" y="126"/>
                      <a:pt x="98" y="126"/>
                    </a:cubicBezTo>
                    <a:cubicBezTo>
                      <a:pt x="100" y="126"/>
                      <a:pt x="100" y="120"/>
                      <a:pt x="100" y="118"/>
                    </a:cubicBezTo>
                    <a:cubicBezTo>
                      <a:pt x="101" y="107"/>
                      <a:pt x="100" y="97"/>
                      <a:pt x="90" y="91"/>
                    </a:cubicBezTo>
                    <a:cubicBezTo>
                      <a:pt x="87" y="88"/>
                      <a:pt x="78" y="85"/>
                      <a:pt x="73" y="82"/>
                    </a:cubicBezTo>
                    <a:cubicBezTo>
                      <a:pt x="68" y="80"/>
                      <a:pt x="60" y="73"/>
                      <a:pt x="64" y="67"/>
                    </a:cubicBezTo>
                    <a:cubicBezTo>
                      <a:pt x="67" y="62"/>
                      <a:pt x="75" y="65"/>
                      <a:pt x="78" y="59"/>
                    </a:cubicBezTo>
                    <a:cubicBezTo>
                      <a:pt x="79" y="58"/>
                      <a:pt x="77" y="56"/>
                      <a:pt x="77" y="51"/>
                    </a:cubicBezTo>
                    <a:cubicBezTo>
                      <a:pt x="77" y="47"/>
                      <a:pt x="77" y="31"/>
                      <a:pt x="76" y="26"/>
                    </a:cubicBezTo>
                    <a:cubicBezTo>
                      <a:pt x="73" y="19"/>
                      <a:pt x="70" y="12"/>
                      <a:pt x="63" y="7"/>
                    </a:cubicBezTo>
                    <a:cubicBezTo>
                      <a:pt x="53" y="0"/>
                      <a:pt x="38" y="4"/>
                      <a:pt x="30" y="14"/>
                    </a:cubicBezTo>
                    <a:cubicBezTo>
                      <a:pt x="23" y="25"/>
                      <a:pt x="24" y="39"/>
                      <a:pt x="24" y="51"/>
                    </a:cubicBezTo>
                    <a:cubicBezTo>
                      <a:pt x="23" y="56"/>
                      <a:pt x="21" y="58"/>
                      <a:pt x="22" y="59"/>
                    </a:cubicBezTo>
                    <a:cubicBezTo>
                      <a:pt x="25" y="64"/>
                      <a:pt x="33" y="63"/>
                      <a:pt x="36" y="67"/>
                    </a:cubicBezTo>
                    <a:cubicBezTo>
                      <a:pt x="41" y="72"/>
                      <a:pt x="32" y="80"/>
                      <a:pt x="28" y="82"/>
                    </a:cubicBezTo>
                    <a:cubicBezTo>
                      <a:pt x="22" y="85"/>
                      <a:pt x="14" y="88"/>
                      <a:pt x="10" y="91"/>
                    </a:cubicBezTo>
                    <a:cubicBezTo>
                      <a:pt x="1" y="97"/>
                      <a:pt x="0" y="107"/>
                      <a:pt x="0" y="118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F77812A-4C38-44C5-B3E4-2DDB12824B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48267" y="4517199"/>
                <a:ext cx="331182" cy="515133"/>
              </a:xfrm>
              <a:custGeom>
                <a:avLst/>
                <a:gdLst>
                  <a:gd name="T0" fmla="*/ 25 w 87"/>
                  <a:gd name="T1" fmla="*/ 6 h 131"/>
                  <a:gd name="T2" fmla="*/ 41 w 87"/>
                  <a:gd name="T3" fmla="*/ 15 h 131"/>
                  <a:gd name="T4" fmla="*/ 41 w 87"/>
                  <a:gd name="T5" fmla="*/ 24 h 131"/>
                  <a:gd name="T6" fmla="*/ 41 w 87"/>
                  <a:gd name="T7" fmla="*/ 34 h 131"/>
                  <a:gd name="T8" fmla="*/ 41 w 87"/>
                  <a:gd name="T9" fmla="*/ 37 h 131"/>
                  <a:gd name="T10" fmla="*/ 44 w 87"/>
                  <a:gd name="T11" fmla="*/ 38 h 131"/>
                  <a:gd name="T12" fmla="*/ 44 w 87"/>
                  <a:gd name="T13" fmla="*/ 40 h 131"/>
                  <a:gd name="T14" fmla="*/ 42 w 87"/>
                  <a:gd name="T15" fmla="*/ 42 h 131"/>
                  <a:gd name="T16" fmla="*/ 37 w 87"/>
                  <a:gd name="T17" fmla="*/ 48 h 131"/>
                  <a:gd name="T18" fmla="*/ 37 w 87"/>
                  <a:gd name="T19" fmla="*/ 50 h 131"/>
                  <a:gd name="T20" fmla="*/ 35 w 87"/>
                  <a:gd name="T21" fmla="*/ 66 h 131"/>
                  <a:gd name="T22" fmla="*/ 50 w 87"/>
                  <a:gd name="T23" fmla="*/ 85 h 131"/>
                  <a:gd name="T24" fmla="*/ 70 w 87"/>
                  <a:gd name="T25" fmla="*/ 97 h 131"/>
                  <a:gd name="T26" fmla="*/ 78 w 87"/>
                  <a:gd name="T27" fmla="*/ 125 h 131"/>
                  <a:gd name="T28" fmla="*/ 31 w 87"/>
                  <a:gd name="T29" fmla="*/ 125 h 131"/>
                  <a:gd name="T30" fmla="*/ 31 w 87"/>
                  <a:gd name="T31" fmla="*/ 125 h 131"/>
                  <a:gd name="T32" fmla="*/ 31 w 87"/>
                  <a:gd name="T33" fmla="*/ 124 h 131"/>
                  <a:gd name="T34" fmla="*/ 14 w 87"/>
                  <a:gd name="T35" fmla="*/ 82 h 131"/>
                  <a:gd name="T36" fmla="*/ 9 w 87"/>
                  <a:gd name="T37" fmla="*/ 79 h 131"/>
                  <a:gd name="T38" fmla="*/ 16 w 87"/>
                  <a:gd name="T39" fmla="*/ 66 h 131"/>
                  <a:gd name="T40" fmla="*/ 14 w 87"/>
                  <a:gd name="T41" fmla="*/ 50 h 131"/>
                  <a:gd name="T42" fmla="*/ 14 w 87"/>
                  <a:gd name="T43" fmla="*/ 48 h 131"/>
                  <a:gd name="T44" fmla="*/ 9 w 87"/>
                  <a:gd name="T45" fmla="*/ 42 h 131"/>
                  <a:gd name="T46" fmla="*/ 7 w 87"/>
                  <a:gd name="T47" fmla="*/ 40 h 131"/>
                  <a:gd name="T48" fmla="*/ 8 w 87"/>
                  <a:gd name="T49" fmla="*/ 37 h 131"/>
                  <a:gd name="T50" fmla="*/ 9 w 87"/>
                  <a:gd name="T51" fmla="*/ 29 h 131"/>
                  <a:gd name="T52" fmla="*/ 9 w 87"/>
                  <a:gd name="T53" fmla="*/ 25 h 131"/>
                  <a:gd name="T54" fmla="*/ 9 w 87"/>
                  <a:gd name="T55" fmla="*/ 17 h 131"/>
                  <a:gd name="T56" fmla="*/ 17 w 87"/>
                  <a:gd name="T57" fmla="*/ 7 h 131"/>
                  <a:gd name="T58" fmla="*/ 25 w 87"/>
                  <a:gd name="T59" fmla="*/ 6 h 131"/>
                  <a:gd name="T60" fmla="*/ 25 w 87"/>
                  <a:gd name="T61" fmla="*/ 0 h 131"/>
                  <a:gd name="T62" fmla="*/ 14 w 87"/>
                  <a:gd name="T63" fmla="*/ 2 h 131"/>
                  <a:gd name="T64" fmla="*/ 3 w 87"/>
                  <a:gd name="T65" fmla="*/ 15 h 131"/>
                  <a:gd name="T66" fmla="*/ 3 w 87"/>
                  <a:gd name="T67" fmla="*/ 30 h 131"/>
                  <a:gd name="T68" fmla="*/ 1 w 87"/>
                  <a:gd name="T69" fmla="*/ 41 h 131"/>
                  <a:gd name="T70" fmla="*/ 8 w 87"/>
                  <a:gd name="T71" fmla="*/ 49 h 131"/>
                  <a:gd name="T72" fmla="*/ 10 w 87"/>
                  <a:gd name="T73" fmla="*/ 66 h 131"/>
                  <a:gd name="T74" fmla="*/ 1 w 87"/>
                  <a:gd name="T75" fmla="*/ 78 h 131"/>
                  <a:gd name="T76" fmla="*/ 2 w 87"/>
                  <a:gd name="T77" fmla="*/ 82 h 131"/>
                  <a:gd name="T78" fmla="*/ 11 w 87"/>
                  <a:gd name="T79" fmla="*/ 87 h 131"/>
                  <a:gd name="T80" fmla="*/ 25 w 87"/>
                  <a:gd name="T81" fmla="*/ 124 h 131"/>
                  <a:gd name="T82" fmla="*/ 25 w 87"/>
                  <a:gd name="T83" fmla="*/ 124 h 131"/>
                  <a:gd name="T84" fmla="*/ 25 w 87"/>
                  <a:gd name="T85" fmla="*/ 130 h 131"/>
                  <a:gd name="T86" fmla="*/ 26 w 87"/>
                  <a:gd name="T87" fmla="*/ 131 h 131"/>
                  <a:gd name="T88" fmla="*/ 28 w 87"/>
                  <a:gd name="T89" fmla="*/ 131 h 131"/>
                  <a:gd name="T90" fmla="*/ 83 w 87"/>
                  <a:gd name="T91" fmla="*/ 131 h 131"/>
                  <a:gd name="T92" fmla="*/ 74 w 87"/>
                  <a:gd name="T93" fmla="*/ 92 h 131"/>
                  <a:gd name="T94" fmla="*/ 52 w 87"/>
                  <a:gd name="T95" fmla="*/ 80 h 131"/>
                  <a:gd name="T96" fmla="*/ 41 w 87"/>
                  <a:gd name="T97" fmla="*/ 66 h 131"/>
                  <a:gd name="T98" fmla="*/ 43 w 87"/>
                  <a:gd name="T99" fmla="*/ 49 h 131"/>
                  <a:gd name="T100" fmla="*/ 50 w 87"/>
                  <a:gd name="T101" fmla="*/ 41 h 131"/>
                  <a:gd name="T102" fmla="*/ 47 w 87"/>
                  <a:gd name="T103" fmla="*/ 33 h 131"/>
                  <a:gd name="T104" fmla="*/ 46 w 87"/>
                  <a:gd name="T105" fmla="*/ 12 h 131"/>
                  <a:gd name="T106" fmla="*/ 25 w 87"/>
                  <a:gd name="T107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7" h="131">
                    <a:moveTo>
                      <a:pt x="25" y="6"/>
                    </a:moveTo>
                    <a:cubicBezTo>
                      <a:pt x="32" y="6"/>
                      <a:pt x="38" y="9"/>
                      <a:pt x="41" y="15"/>
                    </a:cubicBezTo>
                    <a:cubicBezTo>
                      <a:pt x="42" y="18"/>
                      <a:pt x="42" y="20"/>
                      <a:pt x="41" y="24"/>
                    </a:cubicBezTo>
                    <a:cubicBezTo>
                      <a:pt x="41" y="26"/>
                      <a:pt x="41" y="30"/>
                      <a:pt x="41" y="34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4" y="38"/>
                      <a:pt x="44" y="38"/>
                      <a:pt x="44" y="38"/>
                    </a:cubicBezTo>
                    <a:cubicBezTo>
                      <a:pt x="44" y="38"/>
                      <a:pt x="44" y="39"/>
                      <a:pt x="44" y="40"/>
                    </a:cubicBezTo>
                    <a:cubicBezTo>
                      <a:pt x="43" y="41"/>
                      <a:pt x="43" y="41"/>
                      <a:pt x="42" y="42"/>
                    </a:cubicBezTo>
                    <a:cubicBezTo>
                      <a:pt x="40" y="43"/>
                      <a:pt x="38" y="45"/>
                      <a:pt x="37" y="48"/>
                    </a:cubicBezTo>
                    <a:cubicBezTo>
                      <a:pt x="37" y="49"/>
                      <a:pt x="37" y="49"/>
                      <a:pt x="37" y="50"/>
                    </a:cubicBezTo>
                    <a:cubicBezTo>
                      <a:pt x="36" y="54"/>
                      <a:pt x="34" y="61"/>
                      <a:pt x="35" y="66"/>
                    </a:cubicBezTo>
                    <a:cubicBezTo>
                      <a:pt x="36" y="75"/>
                      <a:pt x="41" y="82"/>
                      <a:pt x="50" y="85"/>
                    </a:cubicBezTo>
                    <a:cubicBezTo>
                      <a:pt x="56" y="88"/>
                      <a:pt x="64" y="93"/>
                      <a:pt x="70" y="97"/>
                    </a:cubicBezTo>
                    <a:cubicBezTo>
                      <a:pt x="77" y="102"/>
                      <a:pt x="79" y="118"/>
                      <a:pt x="78" y="125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2" y="117"/>
                      <a:pt x="33" y="95"/>
                      <a:pt x="14" y="82"/>
                    </a:cubicBezTo>
                    <a:cubicBezTo>
                      <a:pt x="13" y="81"/>
                      <a:pt x="11" y="80"/>
                      <a:pt x="9" y="79"/>
                    </a:cubicBezTo>
                    <a:cubicBezTo>
                      <a:pt x="13" y="76"/>
                      <a:pt x="15" y="71"/>
                      <a:pt x="16" y="66"/>
                    </a:cubicBezTo>
                    <a:cubicBezTo>
                      <a:pt x="16" y="61"/>
                      <a:pt x="15" y="54"/>
                      <a:pt x="14" y="50"/>
                    </a:cubicBezTo>
                    <a:cubicBezTo>
                      <a:pt x="14" y="49"/>
                      <a:pt x="14" y="49"/>
                      <a:pt x="14" y="48"/>
                    </a:cubicBezTo>
                    <a:cubicBezTo>
                      <a:pt x="13" y="45"/>
                      <a:pt x="11" y="43"/>
                      <a:pt x="9" y="42"/>
                    </a:cubicBezTo>
                    <a:cubicBezTo>
                      <a:pt x="7" y="41"/>
                      <a:pt x="7" y="41"/>
                      <a:pt x="7" y="40"/>
                    </a:cubicBezTo>
                    <a:cubicBezTo>
                      <a:pt x="7" y="39"/>
                      <a:pt x="7" y="39"/>
                      <a:pt x="8" y="37"/>
                    </a:cubicBezTo>
                    <a:cubicBezTo>
                      <a:pt x="8" y="35"/>
                      <a:pt x="10" y="33"/>
                      <a:pt x="9" y="29"/>
                    </a:cubicBezTo>
                    <a:cubicBezTo>
                      <a:pt x="9" y="28"/>
                      <a:pt x="9" y="26"/>
                      <a:pt x="9" y="25"/>
                    </a:cubicBezTo>
                    <a:cubicBezTo>
                      <a:pt x="8" y="21"/>
                      <a:pt x="8" y="19"/>
                      <a:pt x="9" y="17"/>
                    </a:cubicBezTo>
                    <a:cubicBezTo>
                      <a:pt x="10" y="13"/>
                      <a:pt x="13" y="9"/>
                      <a:pt x="17" y="7"/>
                    </a:cubicBezTo>
                    <a:cubicBezTo>
                      <a:pt x="20" y="6"/>
                      <a:pt x="22" y="6"/>
                      <a:pt x="25" y="6"/>
                    </a:cubicBezTo>
                    <a:moveTo>
                      <a:pt x="25" y="0"/>
                    </a:moveTo>
                    <a:cubicBezTo>
                      <a:pt x="21" y="0"/>
                      <a:pt x="18" y="0"/>
                      <a:pt x="14" y="2"/>
                    </a:cubicBezTo>
                    <a:cubicBezTo>
                      <a:pt x="9" y="5"/>
                      <a:pt x="5" y="9"/>
                      <a:pt x="3" y="15"/>
                    </a:cubicBezTo>
                    <a:cubicBezTo>
                      <a:pt x="1" y="20"/>
                      <a:pt x="3" y="24"/>
                      <a:pt x="3" y="30"/>
                    </a:cubicBezTo>
                    <a:cubicBezTo>
                      <a:pt x="4" y="34"/>
                      <a:pt x="0" y="36"/>
                      <a:pt x="1" y="41"/>
                    </a:cubicBezTo>
                    <a:cubicBezTo>
                      <a:pt x="2" y="47"/>
                      <a:pt x="7" y="47"/>
                      <a:pt x="8" y="49"/>
                    </a:cubicBezTo>
                    <a:cubicBezTo>
                      <a:pt x="8" y="52"/>
                      <a:pt x="10" y="60"/>
                      <a:pt x="10" y="66"/>
                    </a:cubicBezTo>
                    <a:cubicBezTo>
                      <a:pt x="9" y="71"/>
                      <a:pt x="6" y="75"/>
                      <a:pt x="1" y="78"/>
                    </a:cubicBezTo>
                    <a:cubicBezTo>
                      <a:pt x="0" y="80"/>
                      <a:pt x="0" y="81"/>
                      <a:pt x="2" y="82"/>
                    </a:cubicBezTo>
                    <a:cubicBezTo>
                      <a:pt x="5" y="84"/>
                      <a:pt x="9" y="86"/>
                      <a:pt x="11" y="87"/>
                    </a:cubicBezTo>
                    <a:cubicBezTo>
                      <a:pt x="27" y="98"/>
                      <a:pt x="26" y="117"/>
                      <a:pt x="25" y="124"/>
                    </a:cubicBezTo>
                    <a:cubicBezTo>
                      <a:pt x="25" y="124"/>
                      <a:pt x="25" y="124"/>
                      <a:pt x="25" y="124"/>
                    </a:cubicBezTo>
                    <a:cubicBezTo>
                      <a:pt x="25" y="126"/>
                      <a:pt x="25" y="128"/>
                      <a:pt x="25" y="130"/>
                    </a:cubicBezTo>
                    <a:cubicBezTo>
                      <a:pt x="25" y="131"/>
                      <a:pt x="25" y="131"/>
                      <a:pt x="26" y="131"/>
                    </a:cubicBezTo>
                    <a:cubicBezTo>
                      <a:pt x="28" y="131"/>
                      <a:pt x="28" y="131"/>
                      <a:pt x="28" y="131"/>
                    </a:cubicBezTo>
                    <a:cubicBezTo>
                      <a:pt x="83" y="131"/>
                      <a:pt x="83" y="131"/>
                      <a:pt x="83" y="131"/>
                    </a:cubicBezTo>
                    <a:cubicBezTo>
                      <a:pt x="85" y="131"/>
                      <a:pt x="87" y="101"/>
                      <a:pt x="74" y="92"/>
                    </a:cubicBezTo>
                    <a:cubicBezTo>
                      <a:pt x="67" y="88"/>
                      <a:pt x="59" y="83"/>
                      <a:pt x="52" y="80"/>
                    </a:cubicBezTo>
                    <a:cubicBezTo>
                      <a:pt x="45" y="77"/>
                      <a:pt x="42" y="71"/>
                      <a:pt x="41" y="66"/>
                    </a:cubicBezTo>
                    <a:cubicBezTo>
                      <a:pt x="40" y="60"/>
                      <a:pt x="42" y="52"/>
                      <a:pt x="43" y="49"/>
                    </a:cubicBezTo>
                    <a:cubicBezTo>
                      <a:pt x="43" y="47"/>
                      <a:pt x="49" y="47"/>
                      <a:pt x="50" y="41"/>
                    </a:cubicBezTo>
                    <a:cubicBezTo>
                      <a:pt x="50" y="39"/>
                      <a:pt x="50" y="34"/>
                      <a:pt x="47" y="33"/>
                    </a:cubicBezTo>
                    <a:cubicBezTo>
                      <a:pt x="46" y="25"/>
                      <a:pt x="50" y="20"/>
                      <a:pt x="46" y="12"/>
                    </a:cubicBezTo>
                    <a:cubicBezTo>
                      <a:pt x="42" y="4"/>
                      <a:pt x="34" y="0"/>
                      <a:pt x="25" y="0"/>
                    </a:cubicBezTo>
                    <a:close/>
                  </a:path>
                </a:pathLst>
              </a:custGeom>
              <a:grpFill/>
              <a:ln w="31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EB1EC425-A796-4CD1-A695-C29F52C622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28540" y="4572633"/>
                <a:ext cx="464702" cy="470516"/>
              </a:xfrm>
              <a:custGeom>
                <a:avLst/>
                <a:gdLst>
                  <a:gd name="T0" fmla="*/ 99 w 122"/>
                  <a:gd name="T1" fmla="*/ 20 h 120"/>
                  <a:gd name="T2" fmla="*/ 116 w 122"/>
                  <a:gd name="T3" fmla="*/ 67 h 120"/>
                  <a:gd name="T4" fmla="*/ 109 w 122"/>
                  <a:gd name="T5" fmla="*/ 89 h 120"/>
                  <a:gd name="T6" fmla="*/ 87 w 122"/>
                  <a:gd name="T7" fmla="*/ 95 h 120"/>
                  <a:gd name="T8" fmla="*/ 79 w 122"/>
                  <a:gd name="T9" fmla="*/ 84 h 120"/>
                  <a:gd name="T10" fmla="*/ 38 w 122"/>
                  <a:gd name="T11" fmla="*/ 88 h 120"/>
                  <a:gd name="T12" fmla="*/ 41 w 122"/>
                  <a:gd name="T13" fmla="*/ 56 h 120"/>
                  <a:gd name="T14" fmla="*/ 69 w 122"/>
                  <a:gd name="T15" fmla="*/ 53 h 120"/>
                  <a:gd name="T16" fmla="*/ 71 w 122"/>
                  <a:gd name="T17" fmla="*/ 43 h 120"/>
                  <a:gd name="T18" fmla="*/ 48 w 122"/>
                  <a:gd name="T19" fmla="*/ 41 h 120"/>
                  <a:gd name="T20" fmla="*/ 37 w 122"/>
                  <a:gd name="T21" fmla="*/ 38 h 120"/>
                  <a:gd name="T22" fmla="*/ 61 w 122"/>
                  <a:gd name="T23" fmla="*/ 26 h 120"/>
                  <a:gd name="T24" fmla="*/ 88 w 122"/>
                  <a:gd name="T25" fmla="*/ 46 h 120"/>
                  <a:gd name="T26" fmla="*/ 88 w 122"/>
                  <a:gd name="T27" fmla="*/ 75 h 120"/>
                  <a:gd name="T28" fmla="*/ 95 w 122"/>
                  <a:gd name="T29" fmla="*/ 86 h 120"/>
                  <a:gd name="T30" fmla="*/ 105 w 122"/>
                  <a:gd name="T31" fmla="*/ 76 h 120"/>
                  <a:gd name="T32" fmla="*/ 104 w 122"/>
                  <a:gd name="T33" fmla="*/ 42 h 120"/>
                  <a:gd name="T34" fmla="*/ 61 w 122"/>
                  <a:gd name="T35" fmla="*/ 15 h 120"/>
                  <a:gd name="T36" fmla="*/ 18 w 122"/>
                  <a:gd name="T37" fmla="*/ 42 h 120"/>
                  <a:gd name="T38" fmla="*/ 27 w 122"/>
                  <a:gd name="T39" fmla="*/ 92 h 120"/>
                  <a:gd name="T40" fmla="*/ 71 w 122"/>
                  <a:gd name="T41" fmla="*/ 104 h 120"/>
                  <a:gd name="T42" fmla="*/ 83 w 122"/>
                  <a:gd name="T43" fmla="*/ 105 h 120"/>
                  <a:gd name="T44" fmla="*/ 58 w 122"/>
                  <a:gd name="T45" fmla="*/ 114 h 120"/>
                  <a:gd name="T46" fmla="*/ 10 w 122"/>
                  <a:gd name="T47" fmla="*/ 82 h 120"/>
                  <a:gd name="T48" fmla="*/ 23 w 122"/>
                  <a:gd name="T49" fmla="*/ 20 h 120"/>
                  <a:gd name="T50" fmla="*/ 56 w 122"/>
                  <a:gd name="T51" fmla="*/ 83 h 120"/>
                  <a:gd name="T52" fmla="*/ 73 w 122"/>
                  <a:gd name="T53" fmla="*/ 76 h 120"/>
                  <a:gd name="T54" fmla="*/ 68 w 122"/>
                  <a:gd name="T55" fmla="*/ 63 h 120"/>
                  <a:gd name="T56" fmla="*/ 46 w 122"/>
                  <a:gd name="T57" fmla="*/ 73 h 120"/>
                  <a:gd name="T58" fmla="*/ 61 w 122"/>
                  <a:gd name="T59" fmla="*/ 0 h 120"/>
                  <a:gd name="T60" fmla="*/ 5 w 122"/>
                  <a:gd name="T61" fmla="*/ 34 h 120"/>
                  <a:gd name="T62" fmla="*/ 17 w 122"/>
                  <a:gd name="T63" fmla="*/ 104 h 120"/>
                  <a:gd name="T64" fmla="*/ 73 w 122"/>
                  <a:gd name="T65" fmla="*/ 119 h 120"/>
                  <a:gd name="T66" fmla="*/ 88 w 122"/>
                  <a:gd name="T67" fmla="*/ 101 h 120"/>
                  <a:gd name="T68" fmla="*/ 114 w 122"/>
                  <a:gd name="T69" fmla="*/ 92 h 120"/>
                  <a:gd name="T70" fmla="*/ 122 w 122"/>
                  <a:gd name="T71" fmla="*/ 67 h 120"/>
                  <a:gd name="T72" fmla="*/ 103 w 122"/>
                  <a:gd name="T73" fmla="*/ 15 h 120"/>
                  <a:gd name="T74" fmla="*/ 96 w 122"/>
                  <a:gd name="T75" fmla="*/ 80 h 120"/>
                  <a:gd name="T76" fmla="*/ 94 w 122"/>
                  <a:gd name="T77" fmla="*/ 68 h 120"/>
                  <a:gd name="T78" fmla="*/ 90 w 122"/>
                  <a:gd name="T79" fmla="*/ 33 h 120"/>
                  <a:gd name="T80" fmla="*/ 98 w 122"/>
                  <a:gd name="T81" fmla="*/ 45 h 120"/>
                  <a:gd name="T82" fmla="*/ 99 w 122"/>
                  <a:gd name="T83" fmla="*/ 74 h 120"/>
                  <a:gd name="T84" fmla="*/ 96 w 122"/>
                  <a:gd name="T85" fmla="*/ 80 h 120"/>
                  <a:gd name="T86" fmla="*/ 21 w 122"/>
                  <a:gd name="T87" fmla="*/ 60 h 120"/>
                  <a:gd name="T88" fmla="*/ 32 w 122"/>
                  <a:gd name="T89" fmla="*/ 40 h 120"/>
                  <a:gd name="T90" fmla="*/ 43 w 122"/>
                  <a:gd name="T91" fmla="*/ 48 h 120"/>
                  <a:gd name="T92" fmla="*/ 26 w 122"/>
                  <a:gd name="T93" fmla="*/ 73 h 120"/>
                  <a:gd name="T94" fmla="*/ 50 w 122"/>
                  <a:gd name="T95" fmla="*/ 46 h 120"/>
                  <a:gd name="T96" fmla="*/ 65 w 122"/>
                  <a:gd name="T97" fmla="*/ 46 h 120"/>
                  <a:gd name="T98" fmla="*/ 56 w 122"/>
                  <a:gd name="T99" fmla="*/ 77 h 120"/>
                  <a:gd name="T100" fmla="*/ 53 w 122"/>
                  <a:gd name="T101" fmla="*/ 70 h 120"/>
                  <a:gd name="T102" fmla="*/ 69 w 122"/>
                  <a:gd name="T103" fmla="*/ 70 h 120"/>
                  <a:gd name="T104" fmla="*/ 65 w 122"/>
                  <a:gd name="T105" fmla="*/ 74 h 120"/>
                  <a:gd name="T106" fmla="*/ 56 w 122"/>
                  <a:gd name="T107" fmla="*/ 77 h 120"/>
                  <a:gd name="T108" fmla="*/ 76 w 122"/>
                  <a:gd name="T109" fmla="*/ 94 h 120"/>
                  <a:gd name="T110" fmla="*/ 69 w 122"/>
                  <a:gd name="T111" fmla="*/ 9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22" h="120">
                    <a:moveTo>
                      <a:pt x="61" y="6"/>
                    </a:moveTo>
                    <a:cubicBezTo>
                      <a:pt x="69" y="6"/>
                      <a:pt x="75" y="7"/>
                      <a:pt x="82" y="9"/>
                    </a:cubicBezTo>
                    <a:cubicBezTo>
                      <a:pt x="89" y="12"/>
                      <a:pt x="94" y="15"/>
                      <a:pt x="99" y="20"/>
                    </a:cubicBezTo>
                    <a:cubicBezTo>
                      <a:pt x="104" y="24"/>
                      <a:pt x="109" y="30"/>
                      <a:pt x="112" y="37"/>
                    </a:cubicBezTo>
                    <a:cubicBezTo>
                      <a:pt x="115" y="44"/>
                      <a:pt x="116" y="52"/>
                      <a:pt x="116" y="61"/>
                    </a:cubicBezTo>
                    <a:cubicBezTo>
                      <a:pt x="116" y="63"/>
                      <a:pt x="116" y="64"/>
                      <a:pt x="116" y="67"/>
                    </a:cubicBezTo>
                    <a:cubicBezTo>
                      <a:pt x="116" y="69"/>
                      <a:pt x="115" y="71"/>
                      <a:pt x="115" y="74"/>
                    </a:cubicBezTo>
                    <a:cubicBezTo>
                      <a:pt x="114" y="76"/>
                      <a:pt x="114" y="79"/>
                      <a:pt x="113" y="81"/>
                    </a:cubicBezTo>
                    <a:cubicBezTo>
                      <a:pt x="112" y="84"/>
                      <a:pt x="110" y="86"/>
                      <a:pt x="109" y="89"/>
                    </a:cubicBezTo>
                    <a:cubicBezTo>
                      <a:pt x="107" y="91"/>
                      <a:pt x="105" y="92"/>
                      <a:pt x="102" y="94"/>
                    </a:cubicBezTo>
                    <a:cubicBezTo>
                      <a:pt x="100" y="95"/>
                      <a:pt x="97" y="96"/>
                      <a:pt x="93" y="96"/>
                    </a:cubicBezTo>
                    <a:cubicBezTo>
                      <a:pt x="91" y="96"/>
                      <a:pt x="88" y="95"/>
                      <a:pt x="87" y="95"/>
                    </a:cubicBezTo>
                    <a:cubicBezTo>
                      <a:pt x="85" y="94"/>
                      <a:pt x="83" y="93"/>
                      <a:pt x="82" y="92"/>
                    </a:cubicBezTo>
                    <a:cubicBezTo>
                      <a:pt x="81" y="91"/>
                      <a:pt x="81" y="90"/>
                      <a:pt x="80" y="88"/>
                    </a:cubicBezTo>
                    <a:cubicBezTo>
                      <a:pt x="79" y="87"/>
                      <a:pt x="79" y="86"/>
                      <a:pt x="79" y="84"/>
                    </a:cubicBezTo>
                    <a:cubicBezTo>
                      <a:pt x="76" y="87"/>
                      <a:pt x="72" y="90"/>
                      <a:pt x="68" y="91"/>
                    </a:cubicBezTo>
                    <a:cubicBezTo>
                      <a:pt x="64" y="93"/>
                      <a:pt x="59" y="94"/>
                      <a:pt x="54" y="94"/>
                    </a:cubicBezTo>
                    <a:cubicBezTo>
                      <a:pt x="47" y="94"/>
                      <a:pt x="42" y="92"/>
                      <a:pt x="38" y="88"/>
                    </a:cubicBezTo>
                    <a:cubicBezTo>
                      <a:pt x="34" y="84"/>
                      <a:pt x="32" y="79"/>
                      <a:pt x="32" y="73"/>
                    </a:cubicBezTo>
                    <a:cubicBezTo>
                      <a:pt x="32" y="69"/>
                      <a:pt x="33" y="66"/>
                      <a:pt x="34" y="63"/>
                    </a:cubicBezTo>
                    <a:cubicBezTo>
                      <a:pt x="36" y="60"/>
                      <a:pt x="38" y="58"/>
                      <a:pt x="41" y="56"/>
                    </a:cubicBezTo>
                    <a:cubicBezTo>
                      <a:pt x="43" y="55"/>
                      <a:pt x="46" y="53"/>
                      <a:pt x="49" y="53"/>
                    </a:cubicBezTo>
                    <a:cubicBezTo>
                      <a:pt x="52" y="52"/>
                      <a:pt x="56" y="52"/>
                      <a:pt x="59" y="52"/>
                    </a:cubicBezTo>
                    <a:cubicBezTo>
                      <a:pt x="63" y="52"/>
                      <a:pt x="66" y="52"/>
                      <a:pt x="69" y="53"/>
                    </a:cubicBezTo>
                    <a:cubicBezTo>
                      <a:pt x="71" y="53"/>
                      <a:pt x="73" y="54"/>
                      <a:pt x="75" y="55"/>
                    </a:cubicBezTo>
                    <a:cubicBezTo>
                      <a:pt x="75" y="52"/>
                      <a:pt x="74" y="50"/>
                      <a:pt x="74" y="48"/>
                    </a:cubicBezTo>
                    <a:cubicBezTo>
                      <a:pt x="73" y="46"/>
                      <a:pt x="73" y="45"/>
                      <a:pt x="71" y="43"/>
                    </a:cubicBezTo>
                    <a:cubicBezTo>
                      <a:pt x="70" y="42"/>
                      <a:pt x="69" y="41"/>
                      <a:pt x="67" y="40"/>
                    </a:cubicBezTo>
                    <a:cubicBezTo>
                      <a:pt x="64" y="39"/>
                      <a:pt x="62" y="39"/>
                      <a:pt x="59" y="39"/>
                    </a:cubicBezTo>
                    <a:cubicBezTo>
                      <a:pt x="55" y="39"/>
                      <a:pt x="51" y="40"/>
                      <a:pt x="48" y="41"/>
                    </a:cubicBezTo>
                    <a:cubicBezTo>
                      <a:pt x="47" y="41"/>
                      <a:pt x="46" y="41"/>
                      <a:pt x="46" y="42"/>
                    </a:cubicBezTo>
                    <a:cubicBezTo>
                      <a:pt x="45" y="42"/>
                      <a:pt x="44" y="42"/>
                      <a:pt x="43" y="42"/>
                    </a:cubicBezTo>
                    <a:cubicBezTo>
                      <a:pt x="41" y="42"/>
                      <a:pt x="38" y="41"/>
                      <a:pt x="37" y="38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6" y="35"/>
                      <a:pt x="38" y="32"/>
                      <a:pt x="40" y="31"/>
                    </a:cubicBezTo>
                    <a:cubicBezTo>
                      <a:pt x="46" y="28"/>
                      <a:pt x="53" y="26"/>
                      <a:pt x="61" y="26"/>
                    </a:cubicBezTo>
                    <a:cubicBezTo>
                      <a:pt x="68" y="26"/>
                      <a:pt x="73" y="27"/>
                      <a:pt x="76" y="29"/>
                    </a:cubicBezTo>
                    <a:cubicBezTo>
                      <a:pt x="80" y="31"/>
                      <a:pt x="83" y="33"/>
                      <a:pt x="84" y="36"/>
                    </a:cubicBezTo>
                    <a:cubicBezTo>
                      <a:pt x="86" y="39"/>
                      <a:pt x="87" y="43"/>
                      <a:pt x="88" y="46"/>
                    </a:cubicBezTo>
                    <a:cubicBezTo>
                      <a:pt x="88" y="50"/>
                      <a:pt x="88" y="53"/>
                      <a:pt x="88" y="57"/>
                    </a:cubicBezTo>
                    <a:cubicBezTo>
                      <a:pt x="88" y="68"/>
                      <a:pt x="88" y="68"/>
                      <a:pt x="88" y="68"/>
                    </a:cubicBezTo>
                    <a:cubicBezTo>
                      <a:pt x="88" y="71"/>
                      <a:pt x="88" y="73"/>
                      <a:pt x="88" y="75"/>
                    </a:cubicBezTo>
                    <a:cubicBezTo>
                      <a:pt x="89" y="77"/>
                      <a:pt x="89" y="79"/>
                      <a:pt x="89" y="80"/>
                    </a:cubicBezTo>
                    <a:cubicBezTo>
                      <a:pt x="90" y="82"/>
                      <a:pt x="91" y="83"/>
                      <a:pt x="92" y="84"/>
                    </a:cubicBezTo>
                    <a:cubicBezTo>
                      <a:pt x="92" y="85"/>
                      <a:pt x="94" y="86"/>
                      <a:pt x="95" y="86"/>
                    </a:cubicBezTo>
                    <a:cubicBezTo>
                      <a:pt x="96" y="86"/>
                      <a:pt x="96" y="86"/>
                      <a:pt x="96" y="86"/>
                    </a:cubicBezTo>
                    <a:cubicBezTo>
                      <a:pt x="98" y="85"/>
                      <a:pt x="100" y="84"/>
                      <a:pt x="102" y="82"/>
                    </a:cubicBezTo>
                    <a:cubicBezTo>
                      <a:pt x="103" y="81"/>
                      <a:pt x="104" y="78"/>
                      <a:pt x="105" y="76"/>
                    </a:cubicBezTo>
                    <a:cubicBezTo>
                      <a:pt x="106" y="73"/>
                      <a:pt x="106" y="71"/>
                      <a:pt x="106" y="68"/>
                    </a:cubicBezTo>
                    <a:cubicBezTo>
                      <a:pt x="107" y="65"/>
                      <a:pt x="107" y="63"/>
                      <a:pt x="107" y="61"/>
                    </a:cubicBezTo>
                    <a:cubicBezTo>
                      <a:pt x="107" y="54"/>
                      <a:pt x="106" y="48"/>
                      <a:pt x="104" y="42"/>
                    </a:cubicBezTo>
                    <a:cubicBezTo>
                      <a:pt x="101" y="37"/>
                      <a:pt x="98" y="32"/>
                      <a:pt x="94" y="28"/>
                    </a:cubicBezTo>
                    <a:cubicBezTo>
                      <a:pt x="90" y="24"/>
                      <a:pt x="85" y="21"/>
                      <a:pt x="80" y="18"/>
                    </a:cubicBezTo>
                    <a:cubicBezTo>
                      <a:pt x="74" y="16"/>
                      <a:pt x="68" y="15"/>
                      <a:pt x="61" y="15"/>
                    </a:cubicBezTo>
                    <a:cubicBezTo>
                      <a:pt x="54" y="15"/>
                      <a:pt x="48" y="16"/>
                      <a:pt x="42" y="18"/>
                    </a:cubicBezTo>
                    <a:cubicBezTo>
                      <a:pt x="36" y="20"/>
                      <a:pt x="32" y="24"/>
                      <a:pt x="28" y="28"/>
                    </a:cubicBezTo>
                    <a:cubicBezTo>
                      <a:pt x="24" y="32"/>
                      <a:pt x="21" y="36"/>
                      <a:pt x="18" y="42"/>
                    </a:cubicBezTo>
                    <a:cubicBezTo>
                      <a:pt x="16" y="48"/>
                      <a:pt x="15" y="54"/>
                      <a:pt x="15" y="60"/>
                    </a:cubicBezTo>
                    <a:cubicBezTo>
                      <a:pt x="15" y="66"/>
                      <a:pt x="16" y="72"/>
                      <a:pt x="18" y="78"/>
                    </a:cubicBezTo>
                    <a:cubicBezTo>
                      <a:pt x="20" y="83"/>
                      <a:pt x="23" y="88"/>
                      <a:pt x="27" y="92"/>
                    </a:cubicBezTo>
                    <a:cubicBezTo>
                      <a:pt x="31" y="96"/>
                      <a:pt x="35" y="100"/>
                      <a:pt x="41" y="102"/>
                    </a:cubicBezTo>
                    <a:cubicBezTo>
                      <a:pt x="46" y="104"/>
                      <a:pt x="52" y="106"/>
                      <a:pt x="59" y="106"/>
                    </a:cubicBezTo>
                    <a:cubicBezTo>
                      <a:pt x="64" y="106"/>
                      <a:pt x="68" y="105"/>
                      <a:pt x="71" y="104"/>
                    </a:cubicBezTo>
                    <a:cubicBezTo>
                      <a:pt x="73" y="103"/>
                      <a:pt x="75" y="103"/>
                      <a:pt x="77" y="102"/>
                    </a:cubicBezTo>
                    <a:cubicBezTo>
                      <a:pt x="78" y="102"/>
                      <a:pt x="78" y="102"/>
                      <a:pt x="79" y="102"/>
                    </a:cubicBezTo>
                    <a:cubicBezTo>
                      <a:pt x="81" y="102"/>
                      <a:pt x="82" y="103"/>
                      <a:pt x="83" y="105"/>
                    </a:cubicBezTo>
                    <a:cubicBezTo>
                      <a:pt x="84" y="107"/>
                      <a:pt x="82" y="109"/>
                      <a:pt x="80" y="110"/>
                    </a:cubicBezTo>
                    <a:cubicBezTo>
                      <a:pt x="77" y="111"/>
                      <a:pt x="74" y="112"/>
                      <a:pt x="72" y="113"/>
                    </a:cubicBezTo>
                    <a:cubicBezTo>
                      <a:pt x="67" y="114"/>
                      <a:pt x="63" y="114"/>
                      <a:pt x="58" y="114"/>
                    </a:cubicBezTo>
                    <a:cubicBezTo>
                      <a:pt x="51" y="114"/>
                      <a:pt x="44" y="113"/>
                      <a:pt x="38" y="111"/>
                    </a:cubicBezTo>
                    <a:cubicBezTo>
                      <a:pt x="32" y="108"/>
                      <a:pt x="26" y="104"/>
                      <a:pt x="21" y="100"/>
                    </a:cubicBezTo>
                    <a:cubicBezTo>
                      <a:pt x="17" y="95"/>
                      <a:pt x="13" y="89"/>
                      <a:pt x="10" y="82"/>
                    </a:cubicBezTo>
                    <a:cubicBezTo>
                      <a:pt x="7" y="76"/>
                      <a:pt x="6" y="68"/>
                      <a:pt x="6" y="60"/>
                    </a:cubicBezTo>
                    <a:cubicBezTo>
                      <a:pt x="6" y="51"/>
                      <a:pt x="7" y="43"/>
                      <a:pt x="10" y="37"/>
                    </a:cubicBezTo>
                    <a:cubicBezTo>
                      <a:pt x="14" y="30"/>
                      <a:pt x="18" y="24"/>
                      <a:pt x="23" y="20"/>
                    </a:cubicBezTo>
                    <a:cubicBezTo>
                      <a:pt x="28" y="15"/>
                      <a:pt x="34" y="12"/>
                      <a:pt x="40" y="10"/>
                    </a:cubicBezTo>
                    <a:cubicBezTo>
                      <a:pt x="47" y="7"/>
                      <a:pt x="54" y="6"/>
                      <a:pt x="61" y="6"/>
                    </a:cubicBezTo>
                    <a:moveTo>
                      <a:pt x="56" y="83"/>
                    </a:moveTo>
                    <a:cubicBezTo>
                      <a:pt x="58" y="83"/>
                      <a:pt x="59" y="82"/>
                      <a:pt x="62" y="82"/>
                    </a:cubicBezTo>
                    <a:cubicBezTo>
                      <a:pt x="64" y="82"/>
                      <a:pt x="66" y="81"/>
                      <a:pt x="68" y="80"/>
                    </a:cubicBezTo>
                    <a:cubicBezTo>
                      <a:pt x="70" y="79"/>
                      <a:pt x="72" y="78"/>
                      <a:pt x="73" y="76"/>
                    </a:cubicBezTo>
                    <a:cubicBezTo>
                      <a:pt x="74" y="75"/>
                      <a:pt x="75" y="73"/>
                      <a:pt x="75" y="71"/>
                    </a:cubicBezTo>
                    <a:cubicBezTo>
                      <a:pt x="75" y="65"/>
                      <a:pt x="75" y="65"/>
                      <a:pt x="75" y="65"/>
                    </a:cubicBezTo>
                    <a:cubicBezTo>
                      <a:pt x="73" y="65"/>
                      <a:pt x="71" y="64"/>
                      <a:pt x="68" y="63"/>
                    </a:cubicBezTo>
                    <a:cubicBezTo>
                      <a:pt x="65" y="63"/>
                      <a:pt x="62" y="62"/>
                      <a:pt x="59" y="62"/>
                    </a:cubicBezTo>
                    <a:cubicBezTo>
                      <a:pt x="55" y="62"/>
                      <a:pt x="52" y="63"/>
                      <a:pt x="49" y="65"/>
                    </a:cubicBezTo>
                    <a:cubicBezTo>
                      <a:pt x="47" y="67"/>
                      <a:pt x="46" y="69"/>
                      <a:pt x="46" y="73"/>
                    </a:cubicBezTo>
                    <a:cubicBezTo>
                      <a:pt x="46" y="76"/>
                      <a:pt x="46" y="78"/>
                      <a:pt x="48" y="80"/>
                    </a:cubicBezTo>
                    <a:cubicBezTo>
                      <a:pt x="50" y="82"/>
                      <a:pt x="52" y="83"/>
                      <a:pt x="56" y="83"/>
                    </a:cubicBezTo>
                    <a:moveTo>
                      <a:pt x="61" y="0"/>
                    </a:moveTo>
                    <a:cubicBezTo>
                      <a:pt x="53" y="0"/>
                      <a:pt x="46" y="1"/>
                      <a:pt x="38" y="4"/>
                    </a:cubicBezTo>
                    <a:cubicBezTo>
                      <a:pt x="31" y="6"/>
                      <a:pt x="24" y="10"/>
                      <a:pt x="19" y="15"/>
                    </a:cubicBezTo>
                    <a:cubicBezTo>
                      <a:pt x="13" y="20"/>
                      <a:pt x="8" y="27"/>
                      <a:pt x="5" y="34"/>
                    </a:cubicBezTo>
                    <a:cubicBezTo>
                      <a:pt x="2" y="42"/>
                      <a:pt x="0" y="50"/>
                      <a:pt x="0" y="60"/>
                    </a:cubicBezTo>
                    <a:cubicBezTo>
                      <a:pt x="0" y="69"/>
                      <a:pt x="1" y="77"/>
                      <a:pt x="4" y="85"/>
                    </a:cubicBezTo>
                    <a:cubicBezTo>
                      <a:pt x="8" y="92"/>
                      <a:pt x="12" y="99"/>
                      <a:pt x="17" y="104"/>
                    </a:cubicBezTo>
                    <a:cubicBezTo>
                      <a:pt x="22" y="109"/>
                      <a:pt x="29" y="113"/>
                      <a:pt x="36" y="116"/>
                    </a:cubicBezTo>
                    <a:cubicBezTo>
                      <a:pt x="43" y="119"/>
                      <a:pt x="50" y="120"/>
                      <a:pt x="58" y="120"/>
                    </a:cubicBezTo>
                    <a:cubicBezTo>
                      <a:pt x="63" y="120"/>
                      <a:pt x="68" y="120"/>
                      <a:pt x="73" y="119"/>
                    </a:cubicBezTo>
                    <a:cubicBezTo>
                      <a:pt x="76" y="118"/>
                      <a:pt x="79" y="117"/>
                      <a:pt x="82" y="116"/>
                    </a:cubicBezTo>
                    <a:cubicBezTo>
                      <a:pt x="88" y="114"/>
                      <a:pt x="90" y="108"/>
                      <a:pt x="89" y="103"/>
                    </a:cubicBezTo>
                    <a:cubicBezTo>
                      <a:pt x="88" y="102"/>
                      <a:pt x="88" y="102"/>
                      <a:pt x="88" y="101"/>
                    </a:cubicBezTo>
                    <a:cubicBezTo>
                      <a:pt x="90" y="101"/>
                      <a:pt x="91" y="102"/>
                      <a:pt x="93" y="102"/>
                    </a:cubicBezTo>
                    <a:cubicBezTo>
                      <a:pt x="98" y="102"/>
                      <a:pt x="102" y="101"/>
                      <a:pt x="105" y="99"/>
                    </a:cubicBezTo>
                    <a:cubicBezTo>
                      <a:pt x="108" y="97"/>
                      <a:pt x="111" y="95"/>
                      <a:pt x="114" y="92"/>
                    </a:cubicBezTo>
                    <a:cubicBezTo>
                      <a:pt x="116" y="90"/>
                      <a:pt x="117" y="87"/>
                      <a:pt x="118" y="84"/>
                    </a:cubicBezTo>
                    <a:cubicBezTo>
                      <a:pt x="119" y="81"/>
                      <a:pt x="120" y="78"/>
                      <a:pt x="121" y="75"/>
                    </a:cubicBezTo>
                    <a:cubicBezTo>
                      <a:pt x="121" y="72"/>
                      <a:pt x="122" y="70"/>
                      <a:pt x="122" y="67"/>
                    </a:cubicBezTo>
                    <a:cubicBezTo>
                      <a:pt x="122" y="65"/>
                      <a:pt x="122" y="63"/>
                      <a:pt x="122" y="61"/>
                    </a:cubicBezTo>
                    <a:cubicBezTo>
                      <a:pt x="122" y="51"/>
                      <a:pt x="120" y="42"/>
                      <a:pt x="117" y="35"/>
                    </a:cubicBezTo>
                    <a:cubicBezTo>
                      <a:pt x="114" y="27"/>
                      <a:pt x="109" y="20"/>
                      <a:pt x="103" y="15"/>
                    </a:cubicBezTo>
                    <a:cubicBezTo>
                      <a:pt x="98" y="10"/>
                      <a:pt x="91" y="6"/>
                      <a:pt x="84" y="4"/>
                    </a:cubicBezTo>
                    <a:cubicBezTo>
                      <a:pt x="77" y="1"/>
                      <a:pt x="69" y="0"/>
                      <a:pt x="61" y="0"/>
                    </a:cubicBezTo>
                    <a:close/>
                    <a:moveTo>
                      <a:pt x="96" y="80"/>
                    </a:moveTo>
                    <a:cubicBezTo>
                      <a:pt x="95" y="79"/>
                      <a:pt x="95" y="79"/>
                      <a:pt x="95" y="78"/>
                    </a:cubicBezTo>
                    <a:cubicBezTo>
                      <a:pt x="95" y="77"/>
                      <a:pt x="95" y="76"/>
                      <a:pt x="94" y="74"/>
                    </a:cubicBezTo>
                    <a:cubicBezTo>
                      <a:pt x="94" y="72"/>
                      <a:pt x="94" y="70"/>
                      <a:pt x="94" y="68"/>
                    </a:cubicBezTo>
                    <a:cubicBezTo>
                      <a:pt x="94" y="57"/>
                      <a:pt x="94" y="57"/>
                      <a:pt x="94" y="57"/>
                    </a:cubicBezTo>
                    <a:cubicBezTo>
                      <a:pt x="94" y="53"/>
                      <a:pt x="94" y="50"/>
                      <a:pt x="94" y="46"/>
                    </a:cubicBezTo>
                    <a:cubicBezTo>
                      <a:pt x="93" y="41"/>
                      <a:pt x="92" y="37"/>
                      <a:pt x="90" y="33"/>
                    </a:cubicBezTo>
                    <a:cubicBezTo>
                      <a:pt x="89" y="32"/>
                      <a:pt x="87" y="30"/>
                      <a:pt x="86" y="29"/>
                    </a:cubicBezTo>
                    <a:cubicBezTo>
                      <a:pt x="87" y="30"/>
                      <a:pt x="89" y="31"/>
                      <a:pt x="90" y="32"/>
                    </a:cubicBezTo>
                    <a:cubicBezTo>
                      <a:pt x="93" y="36"/>
                      <a:pt x="96" y="40"/>
                      <a:pt x="98" y="45"/>
                    </a:cubicBezTo>
                    <a:cubicBezTo>
                      <a:pt x="100" y="50"/>
                      <a:pt x="101" y="55"/>
                      <a:pt x="101" y="61"/>
                    </a:cubicBezTo>
                    <a:cubicBezTo>
                      <a:pt x="101" y="62"/>
                      <a:pt x="101" y="65"/>
                      <a:pt x="100" y="67"/>
                    </a:cubicBezTo>
                    <a:cubicBezTo>
                      <a:pt x="100" y="70"/>
                      <a:pt x="100" y="72"/>
                      <a:pt x="99" y="74"/>
                    </a:cubicBezTo>
                    <a:cubicBezTo>
                      <a:pt x="99" y="76"/>
                      <a:pt x="98" y="78"/>
                      <a:pt x="97" y="79"/>
                    </a:cubicBezTo>
                    <a:cubicBezTo>
                      <a:pt x="96" y="79"/>
                      <a:pt x="96" y="80"/>
                      <a:pt x="96" y="80"/>
                    </a:cubicBezTo>
                    <a:cubicBezTo>
                      <a:pt x="96" y="80"/>
                      <a:pt x="96" y="80"/>
                      <a:pt x="96" y="80"/>
                    </a:cubicBezTo>
                    <a:close/>
                    <a:moveTo>
                      <a:pt x="28" y="84"/>
                    </a:moveTo>
                    <a:cubicBezTo>
                      <a:pt x="26" y="81"/>
                      <a:pt x="25" y="79"/>
                      <a:pt x="24" y="76"/>
                    </a:cubicBezTo>
                    <a:cubicBezTo>
                      <a:pt x="22" y="71"/>
                      <a:pt x="21" y="66"/>
                      <a:pt x="21" y="60"/>
                    </a:cubicBezTo>
                    <a:cubicBezTo>
                      <a:pt x="21" y="54"/>
                      <a:pt x="22" y="49"/>
                      <a:pt x="24" y="44"/>
                    </a:cubicBezTo>
                    <a:cubicBezTo>
                      <a:pt x="26" y="40"/>
                      <a:pt x="28" y="36"/>
                      <a:pt x="32" y="32"/>
                    </a:cubicBezTo>
                    <a:cubicBezTo>
                      <a:pt x="31" y="35"/>
                      <a:pt x="31" y="37"/>
                      <a:pt x="32" y="40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3" y="45"/>
                      <a:pt x="38" y="48"/>
                      <a:pt x="43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1" y="49"/>
                      <a:pt x="39" y="50"/>
                      <a:pt x="37" y="51"/>
                    </a:cubicBezTo>
                    <a:cubicBezTo>
                      <a:pt x="34" y="54"/>
                      <a:pt x="31" y="56"/>
                      <a:pt x="29" y="60"/>
                    </a:cubicBezTo>
                    <a:cubicBezTo>
                      <a:pt x="27" y="64"/>
                      <a:pt x="26" y="68"/>
                      <a:pt x="26" y="73"/>
                    </a:cubicBezTo>
                    <a:cubicBezTo>
                      <a:pt x="26" y="77"/>
                      <a:pt x="27" y="80"/>
                      <a:pt x="28" y="84"/>
                    </a:cubicBezTo>
                    <a:close/>
                    <a:moveTo>
                      <a:pt x="49" y="47"/>
                    </a:moveTo>
                    <a:cubicBezTo>
                      <a:pt x="49" y="46"/>
                      <a:pt x="50" y="46"/>
                      <a:pt x="50" y="46"/>
                    </a:cubicBezTo>
                    <a:cubicBezTo>
                      <a:pt x="52" y="45"/>
                      <a:pt x="55" y="45"/>
                      <a:pt x="59" y="45"/>
                    </a:cubicBezTo>
                    <a:cubicBezTo>
                      <a:pt x="62" y="45"/>
                      <a:pt x="63" y="45"/>
                      <a:pt x="64" y="46"/>
                    </a:cubicBezTo>
                    <a:cubicBezTo>
                      <a:pt x="65" y="46"/>
                      <a:pt x="65" y="46"/>
                      <a:pt x="65" y="46"/>
                    </a:cubicBezTo>
                    <a:cubicBezTo>
                      <a:pt x="63" y="46"/>
                      <a:pt x="61" y="46"/>
                      <a:pt x="59" y="46"/>
                    </a:cubicBezTo>
                    <a:cubicBezTo>
                      <a:pt x="56" y="46"/>
                      <a:pt x="52" y="46"/>
                      <a:pt x="49" y="47"/>
                    </a:cubicBezTo>
                    <a:close/>
                    <a:moveTo>
                      <a:pt x="56" y="77"/>
                    </a:moveTo>
                    <a:cubicBezTo>
                      <a:pt x="54" y="77"/>
                      <a:pt x="53" y="76"/>
                      <a:pt x="52" y="76"/>
                    </a:cubicBezTo>
                    <a:cubicBezTo>
                      <a:pt x="52" y="75"/>
                      <a:pt x="52" y="74"/>
                      <a:pt x="52" y="73"/>
                    </a:cubicBezTo>
                    <a:cubicBezTo>
                      <a:pt x="52" y="70"/>
                      <a:pt x="52" y="70"/>
                      <a:pt x="53" y="70"/>
                    </a:cubicBezTo>
                    <a:cubicBezTo>
                      <a:pt x="54" y="69"/>
                      <a:pt x="55" y="68"/>
                      <a:pt x="59" y="68"/>
                    </a:cubicBezTo>
                    <a:cubicBezTo>
                      <a:pt x="62" y="68"/>
                      <a:pt x="64" y="69"/>
                      <a:pt x="67" y="69"/>
                    </a:cubicBezTo>
                    <a:cubicBezTo>
                      <a:pt x="67" y="69"/>
                      <a:pt x="68" y="69"/>
                      <a:pt x="69" y="70"/>
                    </a:cubicBezTo>
                    <a:cubicBezTo>
                      <a:pt x="69" y="71"/>
                      <a:pt x="69" y="71"/>
                      <a:pt x="69" y="71"/>
                    </a:cubicBezTo>
                    <a:cubicBezTo>
                      <a:pt x="69" y="71"/>
                      <a:pt x="68" y="72"/>
                      <a:pt x="68" y="72"/>
                    </a:cubicBezTo>
                    <a:cubicBezTo>
                      <a:pt x="67" y="73"/>
                      <a:pt x="67" y="74"/>
                      <a:pt x="65" y="74"/>
                    </a:cubicBezTo>
                    <a:cubicBezTo>
                      <a:pt x="65" y="74"/>
                      <a:pt x="65" y="74"/>
                      <a:pt x="65" y="75"/>
                    </a:cubicBezTo>
                    <a:cubicBezTo>
                      <a:pt x="64" y="75"/>
                      <a:pt x="62" y="76"/>
                      <a:pt x="61" y="76"/>
                    </a:cubicBezTo>
                    <a:cubicBezTo>
                      <a:pt x="59" y="76"/>
                      <a:pt x="57" y="77"/>
                      <a:pt x="56" y="77"/>
                    </a:cubicBezTo>
                    <a:close/>
                    <a:moveTo>
                      <a:pt x="59" y="100"/>
                    </a:moveTo>
                    <a:cubicBezTo>
                      <a:pt x="63" y="99"/>
                      <a:pt x="67" y="98"/>
                      <a:pt x="70" y="97"/>
                    </a:cubicBezTo>
                    <a:cubicBezTo>
                      <a:pt x="72" y="96"/>
                      <a:pt x="74" y="95"/>
                      <a:pt x="76" y="94"/>
                    </a:cubicBezTo>
                    <a:cubicBezTo>
                      <a:pt x="77" y="95"/>
                      <a:pt x="77" y="95"/>
                      <a:pt x="78" y="96"/>
                    </a:cubicBezTo>
                    <a:cubicBezTo>
                      <a:pt x="77" y="96"/>
                      <a:pt x="76" y="96"/>
                      <a:pt x="75" y="96"/>
                    </a:cubicBezTo>
                    <a:cubicBezTo>
                      <a:pt x="73" y="97"/>
                      <a:pt x="71" y="98"/>
                      <a:pt x="69" y="98"/>
                    </a:cubicBezTo>
                    <a:cubicBezTo>
                      <a:pt x="67" y="99"/>
                      <a:pt x="63" y="100"/>
                      <a:pt x="59" y="100"/>
                    </a:cubicBezTo>
                    <a:close/>
                  </a:path>
                </a:pathLst>
              </a:custGeom>
              <a:grpFill/>
              <a:ln w="31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32CE6405-27E5-48F4-ABE8-AA1EE8015C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5362" y="4956617"/>
                <a:ext cx="345582" cy="381280"/>
              </a:xfrm>
              <a:custGeom>
                <a:avLst/>
                <a:gdLst>
                  <a:gd name="T0" fmla="*/ 86 w 91"/>
                  <a:gd name="T1" fmla="*/ 40 h 97"/>
                  <a:gd name="T2" fmla="*/ 71 w 91"/>
                  <a:gd name="T3" fmla="*/ 40 h 97"/>
                  <a:gd name="T4" fmla="*/ 67 w 91"/>
                  <a:gd name="T5" fmla="*/ 56 h 97"/>
                  <a:gd name="T6" fmla="*/ 79 w 91"/>
                  <a:gd name="T7" fmla="*/ 56 h 97"/>
                  <a:gd name="T8" fmla="*/ 85 w 91"/>
                  <a:gd name="T9" fmla="*/ 62 h 97"/>
                  <a:gd name="T10" fmla="*/ 85 w 91"/>
                  <a:gd name="T11" fmla="*/ 66 h 97"/>
                  <a:gd name="T12" fmla="*/ 79 w 91"/>
                  <a:gd name="T13" fmla="*/ 72 h 97"/>
                  <a:gd name="T14" fmla="*/ 63 w 91"/>
                  <a:gd name="T15" fmla="*/ 72 h 97"/>
                  <a:gd name="T16" fmla="*/ 58 w 91"/>
                  <a:gd name="T17" fmla="*/ 91 h 97"/>
                  <a:gd name="T18" fmla="*/ 52 w 91"/>
                  <a:gd name="T19" fmla="*/ 97 h 97"/>
                  <a:gd name="T20" fmla="*/ 48 w 91"/>
                  <a:gd name="T21" fmla="*/ 97 h 97"/>
                  <a:gd name="T22" fmla="*/ 42 w 91"/>
                  <a:gd name="T23" fmla="*/ 88 h 97"/>
                  <a:gd name="T24" fmla="*/ 46 w 91"/>
                  <a:gd name="T25" fmla="*/ 72 h 97"/>
                  <a:gd name="T26" fmla="*/ 33 w 91"/>
                  <a:gd name="T27" fmla="*/ 72 h 97"/>
                  <a:gd name="T28" fmla="*/ 29 w 91"/>
                  <a:gd name="T29" fmla="*/ 91 h 97"/>
                  <a:gd name="T30" fmla="*/ 22 w 91"/>
                  <a:gd name="T31" fmla="*/ 97 h 97"/>
                  <a:gd name="T32" fmla="*/ 18 w 91"/>
                  <a:gd name="T33" fmla="*/ 97 h 97"/>
                  <a:gd name="T34" fmla="*/ 12 w 91"/>
                  <a:gd name="T35" fmla="*/ 88 h 97"/>
                  <a:gd name="T36" fmla="*/ 16 w 91"/>
                  <a:gd name="T37" fmla="*/ 72 h 97"/>
                  <a:gd name="T38" fmla="*/ 6 w 91"/>
                  <a:gd name="T39" fmla="*/ 72 h 97"/>
                  <a:gd name="T40" fmla="*/ 0 w 91"/>
                  <a:gd name="T41" fmla="*/ 67 h 97"/>
                  <a:gd name="T42" fmla="*/ 0 w 91"/>
                  <a:gd name="T43" fmla="*/ 62 h 97"/>
                  <a:gd name="T44" fmla="*/ 6 w 91"/>
                  <a:gd name="T45" fmla="*/ 56 h 97"/>
                  <a:gd name="T46" fmla="*/ 20 w 91"/>
                  <a:gd name="T47" fmla="*/ 56 h 97"/>
                  <a:gd name="T48" fmla="*/ 23 w 91"/>
                  <a:gd name="T49" fmla="*/ 40 h 97"/>
                  <a:gd name="T50" fmla="*/ 13 w 91"/>
                  <a:gd name="T51" fmla="*/ 40 h 97"/>
                  <a:gd name="T52" fmla="*/ 7 w 91"/>
                  <a:gd name="T53" fmla="*/ 35 h 97"/>
                  <a:gd name="T54" fmla="*/ 7 w 91"/>
                  <a:gd name="T55" fmla="*/ 31 h 97"/>
                  <a:gd name="T56" fmla="*/ 13 w 91"/>
                  <a:gd name="T57" fmla="*/ 25 h 97"/>
                  <a:gd name="T58" fmla="*/ 24 w 91"/>
                  <a:gd name="T59" fmla="*/ 25 h 97"/>
                  <a:gd name="T60" fmla="*/ 28 w 91"/>
                  <a:gd name="T61" fmla="*/ 22 h 97"/>
                  <a:gd name="T62" fmla="*/ 32 w 91"/>
                  <a:gd name="T63" fmla="*/ 5 h 97"/>
                  <a:gd name="T64" fmla="*/ 38 w 91"/>
                  <a:gd name="T65" fmla="*/ 0 h 97"/>
                  <a:gd name="T66" fmla="*/ 43 w 91"/>
                  <a:gd name="T67" fmla="*/ 0 h 97"/>
                  <a:gd name="T68" fmla="*/ 49 w 91"/>
                  <a:gd name="T69" fmla="*/ 8 h 97"/>
                  <a:gd name="T70" fmla="*/ 46 w 91"/>
                  <a:gd name="T71" fmla="*/ 20 h 97"/>
                  <a:gd name="T72" fmla="*/ 50 w 91"/>
                  <a:gd name="T73" fmla="*/ 25 h 97"/>
                  <a:gd name="T74" fmla="*/ 54 w 91"/>
                  <a:gd name="T75" fmla="*/ 25 h 97"/>
                  <a:gd name="T76" fmla="*/ 58 w 91"/>
                  <a:gd name="T77" fmla="*/ 22 h 97"/>
                  <a:gd name="T78" fmla="*/ 62 w 91"/>
                  <a:gd name="T79" fmla="*/ 5 h 97"/>
                  <a:gd name="T80" fmla="*/ 68 w 91"/>
                  <a:gd name="T81" fmla="*/ 0 h 97"/>
                  <a:gd name="T82" fmla="*/ 72 w 91"/>
                  <a:gd name="T83" fmla="*/ 0 h 97"/>
                  <a:gd name="T84" fmla="*/ 79 w 91"/>
                  <a:gd name="T85" fmla="*/ 8 h 97"/>
                  <a:gd name="T86" fmla="*/ 76 w 91"/>
                  <a:gd name="T87" fmla="*/ 20 h 97"/>
                  <a:gd name="T88" fmla="*/ 80 w 91"/>
                  <a:gd name="T89" fmla="*/ 25 h 97"/>
                  <a:gd name="T90" fmla="*/ 86 w 91"/>
                  <a:gd name="T91" fmla="*/ 25 h 97"/>
                  <a:gd name="T92" fmla="*/ 91 w 91"/>
                  <a:gd name="T93" fmla="*/ 31 h 97"/>
                  <a:gd name="T94" fmla="*/ 91 w 91"/>
                  <a:gd name="T95" fmla="*/ 35 h 97"/>
                  <a:gd name="T96" fmla="*/ 86 w 91"/>
                  <a:gd name="T97" fmla="*/ 40 h 97"/>
                  <a:gd name="T98" fmla="*/ 50 w 91"/>
                  <a:gd name="T99" fmla="*/ 53 h 97"/>
                  <a:gd name="T100" fmla="*/ 52 w 91"/>
                  <a:gd name="T101" fmla="*/ 45 h 97"/>
                  <a:gd name="T102" fmla="*/ 49 w 91"/>
                  <a:gd name="T103" fmla="*/ 40 h 97"/>
                  <a:gd name="T104" fmla="*/ 44 w 91"/>
                  <a:gd name="T105" fmla="*/ 40 h 97"/>
                  <a:gd name="T106" fmla="*/ 40 w 91"/>
                  <a:gd name="T107" fmla="*/ 43 h 97"/>
                  <a:gd name="T108" fmla="*/ 38 w 91"/>
                  <a:gd name="T109" fmla="*/ 52 h 97"/>
                  <a:gd name="T110" fmla="*/ 42 w 91"/>
                  <a:gd name="T111" fmla="*/ 56 h 97"/>
                  <a:gd name="T112" fmla="*/ 47 w 91"/>
                  <a:gd name="T113" fmla="*/ 56 h 97"/>
                  <a:gd name="T114" fmla="*/ 50 w 91"/>
                  <a:gd name="T115" fmla="*/ 5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1" h="97">
                    <a:moveTo>
                      <a:pt x="86" y="40"/>
                    </a:moveTo>
                    <a:cubicBezTo>
                      <a:pt x="71" y="40"/>
                      <a:pt x="71" y="40"/>
                      <a:pt x="71" y="40"/>
                    </a:cubicBezTo>
                    <a:cubicBezTo>
                      <a:pt x="67" y="56"/>
                      <a:pt x="67" y="56"/>
                      <a:pt x="67" y="56"/>
                    </a:cubicBezTo>
                    <a:cubicBezTo>
                      <a:pt x="79" y="56"/>
                      <a:pt x="79" y="56"/>
                      <a:pt x="79" y="56"/>
                    </a:cubicBezTo>
                    <a:cubicBezTo>
                      <a:pt x="82" y="56"/>
                      <a:pt x="85" y="59"/>
                      <a:pt x="85" y="62"/>
                    </a:cubicBezTo>
                    <a:cubicBezTo>
                      <a:pt x="85" y="66"/>
                      <a:pt x="85" y="66"/>
                      <a:pt x="85" y="66"/>
                    </a:cubicBezTo>
                    <a:cubicBezTo>
                      <a:pt x="85" y="69"/>
                      <a:pt x="82" y="72"/>
                      <a:pt x="79" y="72"/>
                    </a:cubicBezTo>
                    <a:cubicBezTo>
                      <a:pt x="63" y="72"/>
                      <a:pt x="63" y="72"/>
                      <a:pt x="63" y="72"/>
                    </a:cubicBezTo>
                    <a:cubicBezTo>
                      <a:pt x="58" y="91"/>
                      <a:pt x="58" y="91"/>
                      <a:pt x="58" y="91"/>
                    </a:cubicBezTo>
                    <a:cubicBezTo>
                      <a:pt x="58" y="94"/>
                      <a:pt x="55" y="97"/>
                      <a:pt x="52" y="97"/>
                    </a:cubicBezTo>
                    <a:cubicBezTo>
                      <a:pt x="48" y="97"/>
                      <a:pt x="48" y="97"/>
                      <a:pt x="48" y="97"/>
                    </a:cubicBezTo>
                    <a:cubicBezTo>
                      <a:pt x="44" y="97"/>
                      <a:pt x="41" y="92"/>
                      <a:pt x="42" y="88"/>
                    </a:cubicBezTo>
                    <a:cubicBezTo>
                      <a:pt x="46" y="72"/>
                      <a:pt x="46" y="72"/>
                      <a:pt x="46" y="72"/>
                    </a:cubicBezTo>
                    <a:cubicBezTo>
                      <a:pt x="33" y="72"/>
                      <a:pt x="33" y="72"/>
                      <a:pt x="33" y="72"/>
                    </a:cubicBezTo>
                    <a:cubicBezTo>
                      <a:pt x="29" y="91"/>
                      <a:pt x="29" y="91"/>
                      <a:pt x="29" y="91"/>
                    </a:cubicBezTo>
                    <a:cubicBezTo>
                      <a:pt x="28" y="94"/>
                      <a:pt x="25" y="97"/>
                      <a:pt x="22" y="97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14" y="97"/>
                      <a:pt x="11" y="92"/>
                      <a:pt x="12" y="88"/>
                    </a:cubicBezTo>
                    <a:cubicBezTo>
                      <a:pt x="16" y="72"/>
                      <a:pt x="16" y="72"/>
                      <a:pt x="16" y="72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3" y="72"/>
                      <a:pt x="0" y="70"/>
                      <a:pt x="0" y="67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58"/>
                      <a:pt x="3" y="56"/>
                      <a:pt x="6" y="56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0" y="40"/>
                      <a:pt x="7" y="38"/>
                      <a:pt x="7" y="35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28"/>
                      <a:pt x="10" y="25"/>
                      <a:pt x="13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6" y="25"/>
                      <a:pt x="27" y="24"/>
                      <a:pt x="28" y="22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3" y="2"/>
                      <a:pt x="35" y="0"/>
                      <a:pt x="3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7" y="0"/>
                      <a:pt x="50" y="4"/>
                      <a:pt x="49" y="8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45" y="23"/>
                      <a:pt x="47" y="25"/>
                      <a:pt x="50" y="25"/>
                    </a:cubicBezTo>
                    <a:cubicBezTo>
                      <a:pt x="54" y="25"/>
                      <a:pt x="54" y="25"/>
                      <a:pt x="54" y="25"/>
                    </a:cubicBezTo>
                    <a:cubicBezTo>
                      <a:pt x="56" y="25"/>
                      <a:pt x="57" y="24"/>
                      <a:pt x="58" y="22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63" y="2"/>
                      <a:pt x="65" y="0"/>
                      <a:pt x="68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7" y="0"/>
                      <a:pt x="80" y="4"/>
                      <a:pt x="79" y="8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5" y="23"/>
                      <a:pt x="77" y="25"/>
                      <a:pt x="80" y="25"/>
                    </a:cubicBezTo>
                    <a:cubicBezTo>
                      <a:pt x="86" y="25"/>
                      <a:pt x="86" y="25"/>
                      <a:pt x="86" y="25"/>
                    </a:cubicBezTo>
                    <a:cubicBezTo>
                      <a:pt x="89" y="25"/>
                      <a:pt x="91" y="28"/>
                      <a:pt x="91" y="31"/>
                    </a:cubicBezTo>
                    <a:cubicBezTo>
                      <a:pt x="91" y="35"/>
                      <a:pt x="91" y="35"/>
                      <a:pt x="91" y="35"/>
                    </a:cubicBezTo>
                    <a:cubicBezTo>
                      <a:pt x="91" y="38"/>
                      <a:pt x="89" y="40"/>
                      <a:pt x="86" y="40"/>
                    </a:cubicBezTo>
                    <a:close/>
                    <a:moveTo>
                      <a:pt x="50" y="53"/>
                    </a:moveTo>
                    <a:cubicBezTo>
                      <a:pt x="52" y="45"/>
                      <a:pt x="52" y="45"/>
                      <a:pt x="52" y="45"/>
                    </a:cubicBezTo>
                    <a:cubicBezTo>
                      <a:pt x="53" y="42"/>
                      <a:pt x="51" y="40"/>
                      <a:pt x="49" y="40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2" y="40"/>
                      <a:pt x="40" y="41"/>
                      <a:pt x="40" y="43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54"/>
                      <a:pt x="39" y="56"/>
                      <a:pt x="42" y="56"/>
                    </a:cubicBezTo>
                    <a:cubicBezTo>
                      <a:pt x="47" y="56"/>
                      <a:pt x="47" y="56"/>
                      <a:pt x="47" y="56"/>
                    </a:cubicBezTo>
                    <a:cubicBezTo>
                      <a:pt x="48" y="56"/>
                      <a:pt x="50" y="55"/>
                      <a:pt x="50" y="53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14B0DF60-AF96-45C1-A859-1DC38C9F93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2137" y="3336853"/>
                <a:ext cx="155773" cy="156839"/>
              </a:xfrm>
              <a:custGeom>
                <a:avLst/>
                <a:gdLst>
                  <a:gd name="T0" fmla="*/ 0 w 41"/>
                  <a:gd name="T1" fmla="*/ 20 h 40"/>
                  <a:gd name="T2" fmla="*/ 22 w 41"/>
                  <a:gd name="T3" fmla="*/ 0 h 40"/>
                  <a:gd name="T4" fmla="*/ 41 w 41"/>
                  <a:gd name="T5" fmla="*/ 19 h 40"/>
                  <a:gd name="T6" fmla="*/ 21 w 41"/>
                  <a:gd name="T7" fmla="*/ 40 h 40"/>
                  <a:gd name="T8" fmla="*/ 0 w 41"/>
                  <a:gd name="T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0">
                    <a:moveTo>
                      <a:pt x="0" y="20"/>
                    </a:moveTo>
                    <a:cubicBezTo>
                      <a:pt x="0" y="9"/>
                      <a:pt x="12" y="0"/>
                      <a:pt x="22" y="0"/>
                    </a:cubicBezTo>
                    <a:cubicBezTo>
                      <a:pt x="32" y="0"/>
                      <a:pt x="41" y="9"/>
                      <a:pt x="41" y="19"/>
                    </a:cubicBezTo>
                    <a:cubicBezTo>
                      <a:pt x="41" y="29"/>
                      <a:pt x="31" y="40"/>
                      <a:pt x="21" y="40"/>
                    </a:cubicBezTo>
                    <a:cubicBezTo>
                      <a:pt x="11" y="40"/>
                      <a:pt x="0" y="30"/>
                      <a:pt x="0" y="2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E640CA59-ACD6-49B8-9FD8-B5EFCEE495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1580" y="3143509"/>
                <a:ext cx="151846" cy="158190"/>
              </a:xfrm>
              <a:custGeom>
                <a:avLst/>
                <a:gdLst>
                  <a:gd name="T0" fmla="*/ 1 w 40"/>
                  <a:gd name="T1" fmla="*/ 18 h 40"/>
                  <a:gd name="T2" fmla="*/ 22 w 40"/>
                  <a:gd name="T3" fmla="*/ 1 h 40"/>
                  <a:gd name="T4" fmla="*/ 39 w 40"/>
                  <a:gd name="T5" fmla="*/ 22 h 40"/>
                  <a:gd name="T6" fmla="*/ 19 w 40"/>
                  <a:gd name="T7" fmla="*/ 39 h 40"/>
                  <a:gd name="T8" fmla="*/ 1 w 40"/>
                  <a:gd name="T9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0">
                    <a:moveTo>
                      <a:pt x="1" y="18"/>
                    </a:moveTo>
                    <a:cubicBezTo>
                      <a:pt x="3" y="8"/>
                      <a:pt x="12" y="0"/>
                      <a:pt x="22" y="1"/>
                    </a:cubicBezTo>
                    <a:cubicBezTo>
                      <a:pt x="33" y="2"/>
                      <a:pt x="40" y="11"/>
                      <a:pt x="39" y="22"/>
                    </a:cubicBezTo>
                    <a:cubicBezTo>
                      <a:pt x="38" y="32"/>
                      <a:pt x="29" y="40"/>
                      <a:pt x="19" y="39"/>
                    </a:cubicBezTo>
                    <a:cubicBezTo>
                      <a:pt x="8" y="38"/>
                      <a:pt x="0" y="29"/>
                      <a:pt x="1" y="18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" name="Line 14">
                <a:extLst>
                  <a:ext uri="{FF2B5EF4-FFF2-40B4-BE49-F238E27FC236}">
                    <a16:creationId xmlns:a16="http://schemas.microsoft.com/office/drawing/2014/main" id="{B3FB9470-73FF-42C3-A50E-111A038E81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80057" y="3293587"/>
                <a:ext cx="107340" cy="89236"/>
              </a:xfrm>
              <a:prstGeom prst="lin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" name="Line 15">
                <a:extLst>
                  <a:ext uri="{FF2B5EF4-FFF2-40B4-BE49-F238E27FC236}">
                    <a16:creationId xmlns:a16="http://schemas.microsoft.com/office/drawing/2014/main" id="{394BA071-DCCE-4D51-AB2E-7E0ED9688F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34241" y="3242209"/>
                <a:ext cx="115194" cy="94644"/>
              </a:xfrm>
              <a:prstGeom prst="lin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C22D0ED8-4F7F-4BE7-AE1C-3837B4BAEC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1580" y="3512620"/>
                <a:ext cx="163627" cy="164951"/>
              </a:xfrm>
              <a:custGeom>
                <a:avLst/>
                <a:gdLst>
                  <a:gd name="T0" fmla="*/ 1 w 43"/>
                  <a:gd name="T1" fmla="*/ 22 h 42"/>
                  <a:gd name="T2" fmla="*/ 24 w 43"/>
                  <a:gd name="T3" fmla="*/ 41 h 42"/>
                  <a:gd name="T4" fmla="*/ 42 w 43"/>
                  <a:gd name="T5" fmla="*/ 19 h 42"/>
                  <a:gd name="T6" fmla="*/ 19 w 43"/>
                  <a:gd name="T7" fmla="*/ 1 h 42"/>
                  <a:gd name="T8" fmla="*/ 1 w 43"/>
                  <a:gd name="T9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2">
                    <a:moveTo>
                      <a:pt x="1" y="22"/>
                    </a:moveTo>
                    <a:cubicBezTo>
                      <a:pt x="3" y="32"/>
                      <a:pt x="13" y="42"/>
                      <a:pt x="24" y="41"/>
                    </a:cubicBezTo>
                    <a:cubicBezTo>
                      <a:pt x="34" y="40"/>
                      <a:pt x="43" y="29"/>
                      <a:pt x="42" y="19"/>
                    </a:cubicBezTo>
                    <a:cubicBezTo>
                      <a:pt x="41" y="8"/>
                      <a:pt x="29" y="0"/>
                      <a:pt x="19" y="1"/>
                    </a:cubicBezTo>
                    <a:cubicBezTo>
                      <a:pt x="8" y="2"/>
                      <a:pt x="0" y="11"/>
                      <a:pt x="1" y="22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" name="Line 17">
                <a:extLst>
                  <a:ext uri="{FF2B5EF4-FFF2-40B4-BE49-F238E27FC236}">
                    <a16:creationId xmlns:a16="http://schemas.microsoft.com/office/drawing/2014/main" id="{8F4B9690-4404-45B8-8B9F-A549E3EA3E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083983" y="3430145"/>
                <a:ext cx="107340" cy="90587"/>
              </a:xfrm>
              <a:prstGeom prst="lin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" name="Line 18">
                <a:extLst>
                  <a:ext uri="{FF2B5EF4-FFF2-40B4-BE49-F238E27FC236}">
                    <a16:creationId xmlns:a16="http://schemas.microsoft.com/office/drawing/2014/main" id="{9B227261-B200-456A-8948-7759580FFA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2095" y="3481523"/>
                <a:ext cx="99486" cy="86532"/>
              </a:xfrm>
              <a:prstGeom prst="lin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6EF5F30D-EA8B-47F8-9815-DB29733D36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1911" y="1546729"/>
                <a:ext cx="277512" cy="459699"/>
              </a:xfrm>
              <a:custGeom>
                <a:avLst/>
                <a:gdLst>
                  <a:gd name="T0" fmla="*/ 49 w 73"/>
                  <a:gd name="T1" fmla="*/ 45 h 117"/>
                  <a:gd name="T2" fmla="*/ 57 w 73"/>
                  <a:gd name="T3" fmla="*/ 36 h 117"/>
                  <a:gd name="T4" fmla="*/ 61 w 73"/>
                  <a:gd name="T5" fmla="*/ 24 h 117"/>
                  <a:gd name="T6" fmla="*/ 37 w 73"/>
                  <a:gd name="T7" fmla="*/ 0 h 117"/>
                  <a:gd name="T8" fmla="*/ 13 w 73"/>
                  <a:gd name="T9" fmla="*/ 24 h 117"/>
                  <a:gd name="T10" fmla="*/ 18 w 73"/>
                  <a:gd name="T11" fmla="*/ 39 h 117"/>
                  <a:gd name="T12" fmla="*/ 24 w 73"/>
                  <a:gd name="T13" fmla="*/ 44 h 117"/>
                  <a:gd name="T14" fmla="*/ 30 w 73"/>
                  <a:gd name="T15" fmla="*/ 49 h 117"/>
                  <a:gd name="T16" fmla="*/ 30 w 73"/>
                  <a:gd name="T17" fmla="*/ 54 h 117"/>
                  <a:gd name="T18" fmla="*/ 28 w 73"/>
                  <a:gd name="T19" fmla="*/ 58 h 117"/>
                  <a:gd name="T20" fmla="*/ 25 w 73"/>
                  <a:gd name="T21" fmla="*/ 60 h 117"/>
                  <a:gd name="T22" fmla="*/ 10 w 73"/>
                  <a:gd name="T23" fmla="*/ 60 h 117"/>
                  <a:gd name="T24" fmla="*/ 5 w 73"/>
                  <a:gd name="T25" fmla="*/ 63 h 117"/>
                  <a:gd name="T26" fmla="*/ 0 w 73"/>
                  <a:gd name="T27" fmla="*/ 74 h 117"/>
                  <a:gd name="T28" fmla="*/ 0 w 73"/>
                  <a:gd name="T29" fmla="*/ 107 h 117"/>
                  <a:gd name="T30" fmla="*/ 9 w 73"/>
                  <a:gd name="T31" fmla="*/ 117 h 117"/>
                  <a:gd name="T32" fmla="*/ 56 w 73"/>
                  <a:gd name="T33" fmla="*/ 117 h 117"/>
                  <a:gd name="T34" fmla="*/ 73 w 73"/>
                  <a:gd name="T35" fmla="*/ 105 h 117"/>
                  <a:gd name="T36" fmla="*/ 73 w 73"/>
                  <a:gd name="T37" fmla="*/ 74 h 117"/>
                  <a:gd name="T38" fmla="*/ 68 w 73"/>
                  <a:gd name="T39" fmla="*/ 63 h 117"/>
                  <a:gd name="T40" fmla="*/ 62 w 73"/>
                  <a:gd name="T41" fmla="*/ 60 h 117"/>
                  <a:gd name="T42" fmla="*/ 48 w 73"/>
                  <a:gd name="T43" fmla="*/ 60 h 117"/>
                  <a:gd name="T44" fmla="*/ 45 w 73"/>
                  <a:gd name="T45" fmla="*/ 58 h 117"/>
                  <a:gd name="T46" fmla="*/ 43 w 73"/>
                  <a:gd name="T47" fmla="*/ 55 h 117"/>
                  <a:gd name="T48" fmla="*/ 49 w 73"/>
                  <a:gd name="T49" fmla="*/ 4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3" h="117">
                    <a:moveTo>
                      <a:pt x="49" y="45"/>
                    </a:moveTo>
                    <a:cubicBezTo>
                      <a:pt x="52" y="42"/>
                      <a:pt x="55" y="40"/>
                      <a:pt x="57" y="36"/>
                    </a:cubicBezTo>
                    <a:cubicBezTo>
                      <a:pt x="59" y="33"/>
                      <a:pt x="61" y="28"/>
                      <a:pt x="61" y="24"/>
                    </a:cubicBezTo>
                    <a:cubicBezTo>
                      <a:pt x="61" y="11"/>
                      <a:pt x="50" y="0"/>
                      <a:pt x="37" y="0"/>
                    </a:cubicBezTo>
                    <a:cubicBezTo>
                      <a:pt x="24" y="0"/>
                      <a:pt x="13" y="11"/>
                      <a:pt x="13" y="24"/>
                    </a:cubicBezTo>
                    <a:cubicBezTo>
                      <a:pt x="13" y="29"/>
                      <a:pt x="15" y="35"/>
                      <a:pt x="18" y="39"/>
                    </a:cubicBezTo>
                    <a:cubicBezTo>
                      <a:pt x="20" y="41"/>
                      <a:pt x="22" y="43"/>
                      <a:pt x="24" y="44"/>
                    </a:cubicBezTo>
                    <a:cubicBezTo>
                      <a:pt x="27" y="46"/>
                      <a:pt x="29" y="46"/>
                      <a:pt x="30" y="49"/>
                    </a:cubicBezTo>
                    <a:cubicBezTo>
                      <a:pt x="31" y="51"/>
                      <a:pt x="31" y="52"/>
                      <a:pt x="30" y="54"/>
                    </a:cubicBezTo>
                    <a:cubicBezTo>
                      <a:pt x="30" y="56"/>
                      <a:pt x="30" y="57"/>
                      <a:pt x="28" y="58"/>
                    </a:cubicBezTo>
                    <a:cubicBezTo>
                      <a:pt x="27" y="59"/>
                      <a:pt x="26" y="60"/>
                      <a:pt x="25" y="60"/>
                    </a:cubicBezTo>
                    <a:cubicBezTo>
                      <a:pt x="22" y="60"/>
                      <a:pt x="12" y="59"/>
                      <a:pt x="10" y="60"/>
                    </a:cubicBezTo>
                    <a:cubicBezTo>
                      <a:pt x="8" y="61"/>
                      <a:pt x="6" y="62"/>
                      <a:pt x="5" y="63"/>
                    </a:cubicBezTo>
                    <a:cubicBezTo>
                      <a:pt x="2" y="66"/>
                      <a:pt x="0" y="70"/>
                      <a:pt x="0" y="74"/>
                    </a:cubicBezTo>
                    <a:cubicBezTo>
                      <a:pt x="0" y="74"/>
                      <a:pt x="0" y="107"/>
                      <a:pt x="0" y="107"/>
                    </a:cubicBezTo>
                    <a:cubicBezTo>
                      <a:pt x="0" y="113"/>
                      <a:pt x="4" y="117"/>
                      <a:pt x="9" y="117"/>
                    </a:cubicBezTo>
                    <a:cubicBezTo>
                      <a:pt x="56" y="117"/>
                      <a:pt x="56" y="117"/>
                      <a:pt x="56" y="117"/>
                    </a:cubicBezTo>
                    <a:cubicBezTo>
                      <a:pt x="71" y="117"/>
                      <a:pt x="73" y="110"/>
                      <a:pt x="73" y="105"/>
                    </a:cubicBezTo>
                    <a:cubicBezTo>
                      <a:pt x="73" y="105"/>
                      <a:pt x="73" y="74"/>
                      <a:pt x="73" y="74"/>
                    </a:cubicBezTo>
                    <a:cubicBezTo>
                      <a:pt x="73" y="70"/>
                      <a:pt x="71" y="66"/>
                      <a:pt x="68" y="63"/>
                    </a:cubicBezTo>
                    <a:cubicBezTo>
                      <a:pt x="66" y="61"/>
                      <a:pt x="64" y="60"/>
                      <a:pt x="62" y="60"/>
                    </a:cubicBezTo>
                    <a:cubicBezTo>
                      <a:pt x="57" y="59"/>
                      <a:pt x="53" y="60"/>
                      <a:pt x="48" y="60"/>
                    </a:cubicBezTo>
                    <a:cubicBezTo>
                      <a:pt x="47" y="60"/>
                      <a:pt x="45" y="59"/>
                      <a:pt x="45" y="58"/>
                    </a:cubicBezTo>
                    <a:cubicBezTo>
                      <a:pt x="44" y="57"/>
                      <a:pt x="44" y="56"/>
                      <a:pt x="43" y="55"/>
                    </a:cubicBezTo>
                    <a:cubicBezTo>
                      <a:pt x="43" y="50"/>
                      <a:pt x="46" y="47"/>
                      <a:pt x="49" y="45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EBD81C85-7466-47A1-888B-A41F406C50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9424" y="1617036"/>
                <a:ext cx="201589" cy="381280"/>
              </a:xfrm>
              <a:custGeom>
                <a:avLst/>
                <a:gdLst>
                  <a:gd name="T0" fmla="*/ 0 w 53"/>
                  <a:gd name="T1" fmla="*/ 96 h 97"/>
                  <a:gd name="T2" fmla="*/ 38 w 53"/>
                  <a:gd name="T3" fmla="*/ 96 h 97"/>
                  <a:gd name="T4" fmla="*/ 53 w 53"/>
                  <a:gd name="T5" fmla="*/ 87 h 97"/>
                  <a:gd name="T6" fmla="*/ 53 w 53"/>
                  <a:gd name="T7" fmla="*/ 61 h 97"/>
                  <a:gd name="T8" fmla="*/ 49 w 53"/>
                  <a:gd name="T9" fmla="*/ 52 h 97"/>
                  <a:gd name="T10" fmla="*/ 43 w 53"/>
                  <a:gd name="T11" fmla="*/ 49 h 97"/>
                  <a:gd name="T12" fmla="*/ 32 w 53"/>
                  <a:gd name="T13" fmla="*/ 49 h 97"/>
                  <a:gd name="T14" fmla="*/ 29 w 53"/>
                  <a:gd name="T15" fmla="*/ 48 h 97"/>
                  <a:gd name="T16" fmla="*/ 28 w 53"/>
                  <a:gd name="T17" fmla="*/ 45 h 97"/>
                  <a:gd name="T18" fmla="*/ 33 w 53"/>
                  <a:gd name="T19" fmla="*/ 37 h 97"/>
                  <a:gd name="T20" fmla="*/ 40 w 53"/>
                  <a:gd name="T21" fmla="*/ 30 h 97"/>
                  <a:gd name="T22" fmla="*/ 43 w 53"/>
                  <a:gd name="T23" fmla="*/ 19 h 97"/>
                  <a:gd name="T24" fmla="*/ 23 w 53"/>
                  <a:gd name="T25" fmla="*/ 0 h 97"/>
                  <a:gd name="T26" fmla="*/ 3 w 53"/>
                  <a:gd name="T27" fmla="*/ 19 h 97"/>
                  <a:gd name="T28" fmla="*/ 7 w 53"/>
                  <a:gd name="T29" fmla="*/ 32 h 97"/>
                  <a:gd name="T30" fmla="*/ 12 w 53"/>
                  <a:gd name="T31" fmla="*/ 36 h 97"/>
                  <a:gd name="T32" fmla="*/ 17 w 53"/>
                  <a:gd name="T33" fmla="*/ 40 h 97"/>
                  <a:gd name="T34" fmla="*/ 18 w 53"/>
                  <a:gd name="T35" fmla="*/ 44 h 97"/>
                  <a:gd name="T36" fmla="*/ 16 w 53"/>
                  <a:gd name="T37" fmla="*/ 48 h 97"/>
                  <a:gd name="T38" fmla="*/ 13 w 53"/>
                  <a:gd name="T39" fmla="*/ 49 h 97"/>
                  <a:gd name="T40" fmla="*/ 0 w 53"/>
                  <a:gd name="T41" fmla="*/ 5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3" h="97">
                    <a:moveTo>
                      <a:pt x="0" y="96"/>
                    </a:moveTo>
                    <a:cubicBezTo>
                      <a:pt x="38" y="96"/>
                      <a:pt x="38" y="96"/>
                      <a:pt x="38" y="96"/>
                    </a:cubicBezTo>
                    <a:cubicBezTo>
                      <a:pt x="51" y="97"/>
                      <a:pt x="53" y="91"/>
                      <a:pt x="53" y="87"/>
                    </a:cubicBezTo>
                    <a:cubicBezTo>
                      <a:pt x="53" y="87"/>
                      <a:pt x="53" y="61"/>
                      <a:pt x="53" y="61"/>
                    </a:cubicBezTo>
                    <a:cubicBezTo>
                      <a:pt x="53" y="57"/>
                      <a:pt x="51" y="54"/>
                      <a:pt x="49" y="52"/>
                    </a:cubicBezTo>
                    <a:cubicBezTo>
                      <a:pt x="47" y="51"/>
                      <a:pt x="45" y="50"/>
                      <a:pt x="43" y="49"/>
                    </a:cubicBezTo>
                    <a:cubicBezTo>
                      <a:pt x="40" y="49"/>
                      <a:pt x="36" y="50"/>
                      <a:pt x="32" y="49"/>
                    </a:cubicBezTo>
                    <a:cubicBezTo>
                      <a:pt x="31" y="49"/>
                      <a:pt x="30" y="49"/>
                      <a:pt x="29" y="48"/>
                    </a:cubicBezTo>
                    <a:cubicBezTo>
                      <a:pt x="29" y="47"/>
                      <a:pt x="28" y="46"/>
                      <a:pt x="28" y="45"/>
                    </a:cubicBezTo>
                    <a:cubicBezTo>
                      <a:pt x="28" y="41"/>
                      <a:pt x="30" y="39"/>
                      <a:pt x="33" y="37"/>
                    </a:cubicBezTo>
                    <a:cubicBezTo>
                      <a:pt x="36" y="35"/>
                      <a:pt x="38" y="32"/>
                      <a:pt x="40" y="30"/>
                    </a:cubicBezTo>
                    <a:cubicBezTo>
                      <a:pt x="42" y="27"/>
                      <a:pt x="43" y="23"/>
                      <a:pt x="43" y="19"/>
                    </a:cubicBezTo>
                    <a:cubicBezTo>
                      <a:pt x="43" y="8"/>
                      <a:pt x="34" y="0"/>
                      <a:pt x="23" y="0"/>
                    </a:cubicBezTo>
                    <a:cubicBezTo>
                      <a:pt x="12" y="0"/>
                      <a:pt x="3" y="8"/>
                      <a:pt x="3" y="19"/>
                    </a:cubicBezTo>
                    <a:cubicBezTo>
                      <a:pt x="3" y="24"/>
                      <a:pt x="5" y="29"/>
                      <a:pt x="7" y="32"/>
                    </a:cubicBezTo>
                    <a:cubicBezTo>
                      <a:pt x="9" y="34"/>
                      <a:pt x="11" y="35"/>
                      <a:pt x="12" y="36"/>
                    </a:cubicBezTo>
                    <a:cubicBezTo>
                      <a:pt x="14" y="38"/>
                      <a:pt x="16" y="38"/>
                      <a:pt x="17" y="40"/>
                    </a:cubicBezTo>
                    <a:cubicBezTo>
                      <a:pt x="18" y="42"/>
                      <a:pt x="18" y="43"/>
                      <a:pt x="18" y="44"/>
                    </a:cubicBezTo>
                    <a:cubicBezTo>
                      <a:pt x="17" y="46"/>
                      <a:pt x="17" y="47"/>
                      <a:pt x="16" y="48"/>
                    </a:cubicBezTo>
                    <a:cubicBezTo>
                      <a:pt x="15" y="49"/>
                      <a:pt x="14" y="49"/>
                      <a:pt x="13" y="49"/>
                    </a:cubicBezTo>
                    <a:cubicBezTo>
                      <a:pt x="11" y="49"/>
                      <a:pt x="2" y="49"/>
                      <a:pt x="0" y="5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" name="Freeform 27">
                <a:extLst>
                  <a:ext uri="{FF2B5EF4-FFF2-40B4-BE49-F238E27FC236}">
                    <a16:creationId xmlns:a16="http://schemas.microsoft.com/office/drawing/2014/main" id="{581A12A9-E9FA-4BCC-8932-C78A3086C6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3619" y="2190308"/>
                <a:ext cx="121739" cy="82475"/>
              </a:xfrm>
              <a:custGeom>
                <a:avLst/>
                <a:gdLst>
                  <a:gd name="T0" fmla="*/ 2 w 32"/>
                  <a:gd name="T1" fmla="*/ 0 h 21"/>
                  <a:gd name="T2" fmla="*/ 6 w 32"/>
                  <a:gd name="T3" fmla="*/ 15 h 21"/>
                  <a:gd name="T4" fmla="*/ 21 w 32"/>
                  <a:gd name="T5" fmla="*/ 19 h 21"/>
                  <a:gd name="T6" fmla="*/ 32 w 32"/>
                  <a:gd name="T7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21">
                    <a:moveTo>
                      <a:pt x="2" y="0"/>
                    </a:moveTo>
                    <a:cubicBezTo>
                      <a:pt x="0" y="5"/>
                      <a:pt x="2" y="11"/>
                      <a:pt x="6" y="15"/>
                    </a:cubicBezTo>
                    <a:cubicBezTo>
                      <a:pt x="10" y="19"/>
                      <a:pt x="16" y="21"/>
                      <a:pt x="21" y="19"/>
                    </a:cubicBezTo>
                    <a:cubicBezTo>
                      <a:pt x="26" y="18"/>
                      <a:pt x="31" y="13"/>
                      <a:pt x="32" y="8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" name="Freeform 28">
                <a:extLst>
                  <a:ext uri="{FF2B5EF4-FFF2-40B4-BE49-F238E27FC236}">
                    <a16:creationId xmlns:a16="http://schemas.microsoft.com/office/drawing/2014/main" id="{7FBE88C4-913F-454E-AFFA-D9A827B607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3212" y="1767115"/>
                <a:ext cx="60215" cy="128445"/>
              </a:xfrm>
              <a:custGeom>
                <a:avLst/>
                <a:gdLst>
                  <a:gd name="T0" fmla="*/ 0 w 16"/>
                  <a:gd name="T1" fmla="*/ 31 h 33"/>
                  <a:gd name="T2" fmla="*/ 6 w 16"/>
                  <a:gd name="T3" fmla="*/ 7 h 33"/>
                  <a:gd name="T4" fmla="*/ 8 w 16"/>
                  <a:gd name="T5" fmla="*/ 2 h 33"/>
                  <a:gd name="T6" fmla="*/ 13 w 16"/>
                  <a:gd name="T7" fmla="*/ 1 h 33"/>
                  <a:gd name="T8" fmla="*/ 15 w 16"/>
                  <a:gd name="T9" fmla="*/ 4 h 33"/>
                  <a:gd name="T10" fmla="*/ 16 w 16"/>
                  <a:gd name="T11" fmla="*/ 9 h 33"/>
                  <a:gd name="T12" fmla="*/ 8 w 16"/>
                  <a:gd name="T1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33">
                    <a:moveTo>
                      <a:pt x="0" y="31"/>
                    </a:moveTo>
                    <a:cubicBezTo>
                      <a:pt x="1" y="22"/>
                      <a:pt x="3" y="15"/>
                      <a:pt x="6" y="7"/>
                    </a:cubicBezTo>
                    <a:cubicBezTo>
                      <a:pt x="6" y="5"/>
                      <a:pt x="7" y="3"/>
                      <a:pt x="8" y="2"/>
                    </a:cubicBezTo>
                    <a:cubicBezTo>
                      <a:pt x="9" y="1"/>
                      <a:pt x="11" y="0"/>
                      <a:pt x="13" y="1"/>
                    </a:cubicBezTo>
                    <a:cubicBezTo>
                      <a:pt x="14" y="1"/>
                      <a:pt x="15" y="3"/>
                      <a:pt x="15" y="4"/>
                    </a:cubicBezTo>
                    <a:cubicBezTo>
                      <a:pt x="15" y="6"/>
                      <a:pt x="16" y="8"/>
                      <a:pt x="16" y="9"/>
                    </a:cubicBezTo>
                    <a:cubicBezTo>
                      <a:pt x="16" y="18"/>
                      <a:pt x="13" y="27"/>
                      <a:pt x="8" y="33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73378166-2029-4239-91F7-462D1E0837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134" y="2241687"/>
                <a:ext cx="53669" cy="47322"/>
              </a:xfrm>
              <a:custGeom>
                <a:avLst/>
                <a:gdLst>
                  <a:gd name="T0" fmla="*/ 14 w 14"/>
                  <a:gd name="T1" fmla="*/ 0 h 12"/>
                  <a:gd name="T2" fmla="*/ 0 w 14"/>
                  <a:gd name="T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12">
                    <a:moveTo>
                      <a:pt x="14" y="0"/>
                    </a:moveTo>
                    <a:cubicBezTo>
                      <a:pt x="9" y="4"/>
                      <a:pt x="5" y="8"/>
                      <a:pt x="0" y="12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18B6180B-E02F-4D62-8177-5AAF349F6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7611" y="1950995"/>
                <a:ext cx="34035" cy="223089"/>
              </a:xfrm>
              <a:custGeom>
                <a:avLst/>
                <a:gdLst>
                  <a:gd name="T0" fmla="*/ 0 w 9"/>
                  <a:gd name="T1" fmla="*/ 0 h 57"/>
                  <a:gd name="T2" fmla="*/ 9 w 9"/>
                  <a:gd name="T3" fmla="*/ 17 h 57"/>
                  <a:gd name="T4" fmla="*/ 4 w 9"/>
                  <a:gd name="T5" fmla="*/ 37 h 57"/>
                  <a:gd name="T6" fmla="*/ 5 w 9"/>
                  <a:gd name="T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7">
                    <a:moveTo>
                      <a:pt x="0" y="0"/>
                    </a:moveTo>
                    <a:cubicBezTo>
                      <a:pt x="6" y="3"/>
                      <a:pt x="9" y="11"/>
                      <a:pt x="9" y="17"/>
                    </a:cubicBezTo>
                    <a:cubicBezTo>
                      <a:pt x="8" y="24"/>
                      <a:pt x="6" y="30"/>
                      <a:pt x="4" y="37"/>
                    </a:cubicBezTo>
                    <a:cubicBezTo>
                      <a:pt x="2" y="43"/>
                      <a:pt x="1" y="51"/>
                      <a:pt x="5" y="57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0" name="Freeform 31">
                <a:extLst>
                  <a:ext uri="{FF2B5EF4-FFF2-40B4-BE49-F238E27FC236}">
                    <a16:creationId xmlns:a16="http://schemas.microsoft.com/office/drawing/2014/main" id="{BEB021F3-AC29-4C06-9982-7024A0532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800" y="2311994"/>
                <a:ext cx="19635" cy="90587"/>
              </a:xfrm>
              <a:custGeom>
                <a:avLst/>
                <a:gdLst>
                  <a:gd name="T0" fmla="*/ 5 w 5"/>
                  <a:gd name="T1" fmla="*/ 0 h 23"/>
                  <a:gd name="T2" fmla="*/ 0 w 5"/>
                  <a:gd name="T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23">
                    <a:moveTo>
                      <a:pt x="5" y="0"/>
                    </a:moveTo>
                    <a:cubicBezTo>
                      <a:pt x="3" y="7"/>
                      <a:pt x="1" y="15"/>
                      <a:pt x="0" y="23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1" name="Freeform 32">
                <a:extLst>
                  <a:ext uri="{FF2B5EF4-FFF2-40B4-BE49-F238E27FC236}">
                    <a16:creationId xmlns:a16="http://schemas.microsoft.com/office/drawing/2014/main" id="{00F512D2-F062-48D5-9648-8388DE99FF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5830" y="2295769"/>
                <a:ext cx="61524" cy="6354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6" h="16">
                    <a:moveTo>
                      <a:pt x="0" y="0"/>
                    </a:moveTo>
                    <a:cubicBezTo>
                      <a:pt x="5" y="5"/>
                      <a:pt x="10" y="11"/>
                      <a:pt x="16" y="16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1" name="Freeform 42">
                <a:extLst>
                  <a:ext uri="{FF2B5EF4-FFF2-40B4-BE49-F238E27FC236}">
                    <a16:creationId xmlns:a16="http://schemas.microsoft.com/office/drawing/2014/main" id="{2EAE80B8-8CFD-426A-8471-69949AFD7C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206" y="2606742"/>
                <a:ext cx="195044" cy="160894"/>
              </a:xfrm>
              <a:custGeom>
                <a:avLst/>
                <a:gdLst>
                  <a:gd name="T0" fmla="*/ 17 w 51"/>
                  <a:gd name="T1" fmla="*/ 38 h 41"/>
                  <a:gd name="T2" fmla="*/ 38 w 51"/>
                  <a:gd name="T3" fmla="*/ 36 h 41"/>
                  <a:gd name="T4" fmla="*/ 22 w 51"/>
                  <a:gd name="T5" fmla="*/ 5 h 41"/>
                  <a:gd name="T6" fmla="*/ 17 w 51"/>
                  <a:gd name="T7" fmla="*/ 3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41">
                    <a:moveTo>
                      <a:pt x="17" y="38"/>
                    </a:moveTo>
                    <a:cubicBezTo>
                      <a:pt x="24" y="41"/>
                      <a:pt x="32" y="40"/>
                      <a:pt x="38" y="36"/>
                    </a:cubicBezTo>
                    <a:cubicBezTo>
                      <a:pt x="51" y="26"/>
                      <a:pt x="42" y="0"/>
                      <a:pt x="22" y="5"/>
                    </a:cubicBezTo>
                    <a:cubicBezTo>
                      <a:pt x="5" y="9"/>
                      <a:pt x="0" y="31"/>
                      <a:pt x="17" y="38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2" name="Freeform 43">
                <a:extLst>
                  <a:ext uri="{FF2B5EF4-FFF2-40B4-BE49-F238E27FC236}">
                    <a16:creationId xmlns:a16="http://schemas.microsoft.com/office/drawing/2014/main" id="{BBC08B95-00E7-406C-A1A5-80508D8491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060" y="2955573"/>
                <a:ext cx="163627" cy="66250"/>
              </a:xfrm>
              <a:custGeom>
                <a:avLst/>
                <a:gdLst>
                  <a:gd name="T0" fmla="*/ 16 w 43"/>
                  <a:gd name="T1" fmla="*/ 0 h 17"/>
                  <a:gd name="T2" fmla="*/ 5 w 43"/>
                  <a:gd name="T3" fmla="*/ 4 h 17"/>
                  <a:gd name="T4" fmla="*/ 3 w 43"/>
                  <a:gd name="T5" fmla="*/ 14 h 17"/>
                  <a:gd name="T6" fmla="*/ 12 w 43"/>
                  <a:gd name="T7" fmla="*/ 17 h 17"/>
                  <a:gd name="T8" fmla="*/ 34 w 43"/>
                  <a:gd name="T9" fmla="*/ 14 h 17"/>
                  <a:gd name="T10" fmla="*/ 40 w 43"/>
                  <a:gd name="T11" fmla="*/ 11 h 17"/>
                  <a:gd name="T12" fmla="*/ 42 w 43"/>
                  <a:gd name="T13" fmla="*/ 5 h 17"/>
                  <a:gd name="T14" fmla="*/ 38 w 43"/>
                  <a:gd name="T15" fmla="*/ 1 h 17"/>
                  <a:gd name="T16" fmla="*/ 31 w 43"/>
                  <a:gd name="T17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7">
                    <a:moveTo>
                      <a:pt x="16" y="0"/>
                    </a:moveTo>
                    <a:cubicBezTo>
                      <a:pt x="12" y="1"/>
                      <a:pt x="8" y="2"/>
                      <a:pt x="5" y="4"/>
                    </a:cubicBezTo>
                    <a:cubicBezTo>
                      <a:pt x="2" y="6"/>
                      <a:pt x="0" y="11"/>
                      <a:pt x="3" y="14"/>
                    </a:cubicBezTo>
                    <a:cubicBezTo>
                      <a:pt x="5" y="17"/>
                      <a:pt x="9" y="17"/>
                      <a:pt x="12" y="17"/>
                    </a:cubicBezTo>
                    <a:cubicBezTo>
                      <a:pt x="20" y="17"/>
                      <a:pt x="27" y="16"/>
                      <a:pt x="34" y="14"/>
                    </a:cubicBezTo>
                    <a:cubicBezTo>
                      <a:pt x="36" y="13"/>
                      <a:pt x="38" y="13"/>
                      <a:pt x="40" y="11"/>
                    </a:cubicBezTo>
                    <a:cubicBezTo>
                      <a:pt x="42" y="10"/>
                      <a:pt x="43" y="8"/>
                      <a:pt x="42" y="5"/>
                    </a:cubicBezTo>
                    <a:cubicBezTo>
                      <a:pt x="42" y="3"/>
                      <a:pt x="40" y="2"/>
                      <a:pt x="38" y="1"/>
                    </a:cubicBezTo>
                    <a:cubicBezTo>
                      <a:pt x="35" y="1"/>
                      <a:pt x="33" y="1"/>
                      <a:pt x="31" y="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3" name="Freeform 44">
                <a:extLst>
                  <a:ext uri="{FF2B5EF4-FFF2-40B4-BE49-F238E27FC236}">
                    <a16:creationId xmlns:a16="http://schemas.microsoft.com/office/drawing/2014/main" id="{B7A76310-F4CF-4381-9A30-D3D5570F6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957" y="4290053"/>
                <a:ext cx="45815" cy="160894"/>
              </a:xfrm>
              <a:custGeom>
                <a:avLst/>
                <a:gdLst>
                  <a:gd name="T0" fmla="*/ 12 w 12"/>
                  <a:gd name="T1" fmla="*/ 41 h 41"/>
                  <a:gd name="T2" fmla="*/ 3 w 12"/>
                  <a:gd name="T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" h="41">
                    <a:moveTo>
                      <a:pt x="12" y="41"/>
                    </a:moveTo>
                    <a:cubicBezTo>
                      <a:pt x="3" y="31"/>
                      <a:pt x="0" y="14"/>
                      <a:pt x="3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4" name="Freeform 45">
                <a:extLst>
                  <a:ext uri="{FF2B5EF4-FFF2-40B4-BE49-F238E27FC236}">
                    <a16:creationId xmlns:a16="http://schemas.microsoft.com/office/drawing/2014/main" id="{6B3E5EBB-0771-455F-BAFA-728EEC630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6429" y="4290053"/>
                <a:ext cx="247405" cy="129797"/>
              </a:xfrm>
              <a:custGeom>
                <a:avLst/>
                <a:gdLst>
                  <a:gd name="T0" fmla="*/ 0 w 65"/>
                  <a:gd name="T1" fmla="*/ 0 h 33"/>
                  <a:gd name="T2" fmla="*/ 65 w 65"/>
                  <a:gd name="T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5" h="33">
                    <a:moveTo>
                      <a:pt x="0" y="0"/>
                    </a:moveTo>
                    <a:cubicBezTo>
                      <a:pt x="15" y="20"/>
                      <a:pt x="40" y="33"/>
                      <a:pt x="65" y="33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5" name="Freeform 46">
                <a:extLst>
                  <a:ext uri="{FF2B5EF4-FFF2-40B4-BE49-F238E27FC236}">
                    <a16:creationId xmlns:a16="http://schemas.microsoft.com/office/drawing/2014/main" id="{7AD54657-819D-4630-8622-88033E40C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5980" y="4267068"/>
                <a:ext cx="179335" cy="148726"/>
              </a:xfrm>
              <a:custGeom>
                <a:avLst/>
                <a:gdLst>
                  <a:gd name="T0" fmla="*/ 2 w 47"/>
                  <a:gd name="T1" fmla="*/ 38 h 38"/>
                  <a:gd name="T2" fmla="*/ 6 w 47"/>
                  <a:gd name="T3" fmla="*/ 14 h 38"/>
                  <a:gd name="T4" fmla="*/ 28 w 47"/>
                  <a:gd name="T5" fmla="*/ 1 h 38"/>
                  <a:gd name="T6" fmla="*/ 47 w 47"/>
                  <a:gd name="T7" fmla="*/ 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8">
                    <a:moveTo>
                      <a:pt x="2" y="38"/>
                    </a:moveTo>
                    <a:cubicBezTo>
                      <a:pt x="0" y="30"/>
                      <a:pt x="1" y="21"/>
                      <a:pt x="6" y="14"/>
                    </a:cubicBezTo>
                    <a:cubicBezTo>
                      <a:pt x="11" y="6"/>
                      <a:pt x="19" y="1"/>
                      <a:pt x="28" y="1"/>
                    </a:cubicBezTo>
                    <a:cubicBezTo>
                      <a:pt x="35" y="0"/>
                      <a:pt x="42" y="4"/>
                      <a:pt x="47" y="9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6" name="Freeform 47">
                <a:extLst>
                  <a:ext uri="{FF2B5EF4-FFF2-40B4-BE49-F238E27FC236}">
                    <a16:creationId xmlns:a16="http://schemas.microsoft.com/office/drawing/2014/main" id="{BFB8E88F-5F90-402B-AC99-A44CD77B8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9243" y="4273829"/>
                <a:ext cx="113884" cy="154134"/>
              </a:xfrm>
              <a:custGeom>
                <a:avLst/>
                <a:gdLst>
                  <a:gd name="T0" fmla="*/ 0 w 30"/>
                  <a:gd name="T1" fmla="*/ 8 h 39"/>
                  <a:gd name="T2" fmla="*/ 22 w 30"/>
                  <a:gd name="T3" fmla="*/ 0 h 39"/>
                  <a:gd name="T4" fmla="*/ 5 w 30"/>
                  <a:gd name="T5" fmla="*/ 23 h 39"/>
                  <a:gd name="T6" fmla="*/ 30 w 30"/>
                  <a:gd name="T7" fmla="*/ 17 h 39"/>
                  <a:gd name="T8" fmla="*/ 10 w 30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9">
                    <a:moveTo>
                      <a:pt x="0" y="8"/>
                    </a:moveTo>
                    <a:cubicBezTo>
                      <a:pt x="7" y="5"/>
                      <a:pt x="16" y="2"/>
                      <a:pt x="22" y="0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3" y="25"/>
                      <a:pt x="17" y="32"/>
                      <a:pt x="10" y="39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8" name="Freeform 49">
                <a:extLst>
                  <a:ext uri="{FF2B5EF4-FFF2-40B4-BE49-F238E27FC236}">
                    <a16:creationId xmlns:a16="http://schemas.microsoft.com/office/drawing/2014/main" id="{DC31B7CD-FA35-48AD-A475-AA9BA3FA1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7995" y="4632123"/>
                <a:ext cx="189808" cy="54082"/>
              </a:xfrm>
              <a:custGeom>
                <a:avLst/>
                <a:gdLst>
                  <a:gd name="T0" fmla="*/ 0 w 50"/>
                  <a:gd name="T1" fmla="*/ 14 h 14"/>
                  <a:gd name="T2" fmla="*/ 50 w 50"/>
                  <a:gd name="T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0" h="14">
                    <a:moveTo>
                      <a:pt x="0" y="14"/>
                    </a:moveTo>
                    <a:cubicBezTo>
                      <a:pt x="17" y="13"/>
                      <a:pt x="34" y="8"/>
                      <a:pt x="50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9" name="Freeform 50">
                <a:extLst>
                  <a:ext uri="{FF2B5EF4-FFF2-40B4-BE49-F238E27FC236}">
                    <a16:creationId xmlns:a16="http://schemas.microsoft.com/office/drawing/2014/main" id="{049671E8-83CA-4C9C-AC7F-B139D2BF0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210" y="4560465"/>
                <a:ext cx="129593" cy="71659"/>
              </a:xfrm>
              <a:custGeom>
                <a:avLst/>
                <a:gdLst>
                  <a:gd name="T0" fmla="*/ 0 w 34"/>
                  <a:gd name="T1" fmla="*/ 0 h 18"/>
                  <a:gd name="T2" fmla="*/ 34 w 34"/>
                  <a:gd name="T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4" h="18">
                    <a:moveTo>
                      <a:pt x="0" y="0"/>
                    </a:moveTo>
                    <a:cubicBezTo>
                      <a:pt x="8" y="10"/>
                      <a:pt x="22" y="16"/>
                      <a:pt x="34" y="18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0" name="Freeform 51">
                <a:extLst>
                  <a:ext uri="{FF2B5EF4-FFF2-40B4-BE49-F238E27FC236}">
                    <a16:creationId xmlns:a16="http://schemas.microsoft.com/office/drawing/2014/main" id="{2BE8BBE8-9616-47C9-96E6-151443B88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210" y="4552352"/>
                <a:ext cx="65451" cy="8112"/>
              </a:xfrm>
              <a:custGeom>
                <a:avLst/>
                <a:gdLst>
                  <a:gd name="T0" fmla="*/ 0 w 17"/>
                  <a:gd name="T1" fmla="*/ 2 h 2"/>
                  <a:gd name="T2" fmla="*/ 17 w 17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7" h="2">
                    <a:moveTo>
                      <a:pt x="0" y="2"/>
                    </a:moveTo>
                    <a:cubicBezTo>
                      <a:pt x="5" y="2"/>
                      <a:pt x="12" y="0"/>
                      <a:pt x="17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1" name="Freeform 52">
                <a:extLst>
                  <a:ext uri="{FF2B5EF4-FFF2-40B4-BE49-F238E27FC236}">
                    <a16:creationId xmlns:a16="http://schemas.microsoft.com/office/drawing/2014/main" id="{5304C031-FF72-4832-82CB-522614E32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030" y="4450948"/>
                <a:ext cx="98176" cy="98700"/>
              </a:xfrm>
              <a:custGeom>
                <a:avLst/>
                <a:gdLst>
                  <a:gd name="T0" fmla="*/ 26 w 26"/>
                  <a:gd name="T1" fmla="*/ 25 h 25"/>
                  <a:gd name="T2" fmla="*/ 0 w 26"/>
                  <a:gd name="T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6" h="25">
                    <a:moveTo>
                      <a:pt x="26" y="25"/>
                    </a:moveTo>
                    <a:cubicBezTo>
                      <a:pt x="13" y="23"/>
                      <a:pt x="3" y="12"/>
                      <a:pt x="0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2" name="Freeform 53">
                <a:extLst>
                  <a:ext uri="{FF2B5EF4-FFF2-40B4-BE49-F238E27FC236}">
                    <a16:creationId xmlns:a16="http://schemas.microsoft.com/office/drawing/2014/main" id="{918D4D67-5340-4DAC-A8BC-AFDA71B26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030" y="4450948"/>
                <a:ext cx="41889" cy="0"/>
              </a:xfrm>
              <a:custGeom>
                <a:avLst/>
                <a:gdLst>
                  <a:gd name="T0" fmla="*/ 0 w 11"/>
                  <a:gd name="T1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cubicBezTo>
                      <a:pt x="3" y="0"/>
                      <a:pt x="8" y="0"/>
                      <a:pt x="11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3" name="Freeform 54">
                <a:extLst>
                  <a:ext uri="{FF2B5EF4-FFF2-40B4-BE49-F238E27FC236}">
                    <a16:creationId xmlns:a16="http://schemas.microsoft.com/office/drawing/2014/main" id="{2338A191-992A-44DE-9C01-CB41BABCD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1945" y="4463117"/>
                <a:ext cx="121739" cy="156839"/>
              </a:xfrm>
              <a:custGeom>
                <a:avLst/>
                <a:gdLst>
                  <a:gd name="T0" fmla="*/ 0 w 32"/>
                  <a:gd name="T1" fmla="*/ 40 h 40"/>
                  <a:gd name="T2" fmla="*/ 21 w 32"/>
                  <a:gd name="T3" fmla="*/ 28 h 40"/>
                  <a:gd name="T4" fmla="*/ 28 w 3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40">
                    <a:moveTo>
                      <a:pt x="0" y="40"/>
                    </a:moveTo>
                    <a:cubicBezTo>
                      <a:pt x="8" y="38"/>
                      <a:pt x="16" y="34"/>
                      <a:pt x="21" y="28"/>
                    </a:cubicBezTo>
                    <a:cubicBezTo>
                      <a:pt x="28" y="21"/>
                      <a:pt x="32" y="9"/>
                      <a:pt x="28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4" name="Freeform 55">
                <a:extLst>
                  <a:ext uri="{FF2B5EF4-FFF2-40B4-BE49-F238E27FC236}">
                    <a16:creationId xmlns:a16="http://schemas.microsoft.com/office/drawing/2014/main" id="{BFEFA225-1A03-4E0D-B42E-6E7B6B73C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4801" y="4145383"/>
                <a:ext cx="10472" cy="70307"/>
              </a:xfrm>
              <a:custGeom>
                <a:avLst/>
                <a:gdLst>
                  <a:gd name="T0" fmla="*/ 0 w 3"/>
                  <a:gd name="T1" fmla="*/ 18 h 18"/>
                  <a:gd name="T2" fmla="*/ 3 w 3"/>
                  <a:gd name="T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8">
                    <a:moveTo>
                      <a:pt x="0" y="18"/>
                    </a:moveTo>
                    <a:cubicBezTo>
                      <a:pt x="1" y="12"/>
                      <a:pt x="2" y="6"/>
                      <a:pt x="3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5" name="Freeform 56">
                <a:extLst>
                  <a:ext uri="{FF2B5EF4-FFF2-40B4-BE49-F238E27FC236}">
                    <a16:creationId xmlns:a16="http://schemas.microsoft.com/office/drawing/2014/main" id="{C4AFDF27-6530-44AF-B9A2-D95A8910E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6690" y="4230563"/>
                <a:ext cx="68069" cy="55434"/>
              </a:xfrm>
              <a:custGeom>
                <a:avLst/>
                <a:gdLst>
                  <a:gd name="T0" fmla="*/ 0 w 18"/>
                  <a:gd name="T1" fmla="*/ 14 h 14"/>
                  <a:gd name="T2" fmla="*/ 18 w 18"/>
                  <a:gd name="T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8" h="14">
                    <a:moveTo>
                      <a:pt x="0" y="14"/>
                    </a:moveTo>
                    <a:cubicBezTo>
                      <a:pt x="6" y="9"/>
                      <a:pt x="12" y="4"/>
                      <a:pt x="18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6" name="Freeform 57">
                <a:extLst>
                  <a:ext uri="{FF2B5EF4-FFF2-40B4-BE49-F238E27FC236}">
                    <a16:creationId xmlns:a16="http://schemas.microsoft.com/office/drawing/2014/main" id="{60BCCB1C-E799-4E46-B2B6-4F779444C5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5016" y="4345487"/>
                <a:ext cx="103412" cy="22985"/>
              </a:xfrm>
              <a:custGeom>
                <a:avLst/>
                <a:gdLst>
                  <a:gd name="T0" fmla="*/ 0 w 27"/>
                  <a:gd name="T1" fmla="*/ 0 h 6"/>
                  <a:gd name="T2" fmla="*/ 27 w 27"/>
                  <a:gd name="T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7" h="6">
                    <a:moveTo>
                      <a:pt x="0" y="0"/>
                    </a:moveTo>
                    <a:cubicBezTo>
                      <a:pt x="9" y="2"/>
                      <a:pt x="18" y="4"/>
                      <a:pt x="27" y="6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7" name="Freeform 58">
                <a:extLst>
                  <a:ext uri="{FF2B5EF4-FFF2-40B4-BE49-F238E27FC236}">
                    <a16:creationId xmlns:a16="http://schemas.microsoft.com/office/drawing/2014/main" id="{50608E43-B54D-4753-94B4-CFEB4988D2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5315" y="4302221"/>
                <a:ext cx="37961" cy="121685"/>
              </a:xfrm>
              <a:custGeom>
                <a:avLst/>
                <a:gdLst>
                  <a:gd name="T0" fmla="*/ 0 w 10"/>
                  <a:gd name="T1" fmla="*/ 0 h 31"/>
                  <a:gd name="T2" fmla="*/ 10 w 10"/>
                  <a:gd name="T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" h="31">
                    <a:moveTo>
                      <a:pt x="0" y="0"/>
                    </a:moveTo>
                    <a:cubicBezTo>
                      <a:pt x="0" y="11"/>
                      <a:pt x="3" y="22"/>
                      <a:pt x="10" y="3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8" name="Freeform 59">
                <a:extLst>
                  <a:ext uri="{FF2B5EF4-FFF2-40B4-BE49-F238E27FC236}">
                    <a16:creationId xmlns:a16="http://schemas.microsoft.com/office/drawing/2014/main" id="{743375DC-F045-4B6A-9C1C-8B81C6A46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6690" y="4411738"/>
                <a:ext cx="48433" cy="59491"/>
              </a:xfrm>
              <a:custGeom>
                <a:avLst/>
                <a:gdLst>
                  <a:gd name="T0" fmla="*/ 0 w 13"/>
                  <a:gd name="T1" fmla="*/ 0 h 15"/>
                  <a:gd name="T2" fmla="*/ 13 w 13"/>
                  <a:gd name="T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4" y="5"/>
                      <a:pt x="9" y="10"/>
                      <a:pt x="13" y="15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9" name="Oval 60">
                <a:extLst>
                  <a:ext uri="{FF2B5EF4-FFF2-40B4-BE49-F238E27FC236}">
                    <a16:creationId xmlns:a16="http://schemas.microsoft.com/office/drawing/2014/main" id="{37A1CF7B-6070-443E-B1BC-B013DC7434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9991" y="3776272"/>
                <a:ext cx="289293" cy="297453"/>
              </a:xfrm>
              <a:prstGeom prst="ellips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0" name="Oval 61">
                <a:extLst>
                  <a:ext uri="{FF2B5EF4-FFF2-40B4-BE49-F238E27FC236}">
                    <a16:creationId xmlns:a16="http://schemas.microsoft.com/office/drawing/2014/main" id="{BEAE738F-20CD-4E89-8FFC-5F726F8E42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168" y="3842522"/>
                <a:ext cx="87704" cy="94644"/>
              </a:xfrm>
              <a:prstGeom prst="ellipse">
                <a:avLst/>
              </a:pr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1" name="Freeform 62">
                <a:extLst>
                  <a:ext uri="{FF2B5EF4-FFF2-40B4-BE49-F238E27FC236}">
                    <a16:creationId xmlns:a16="http://schemas.microsoft.com/office/drawing/2014/main" id="{271F4C12-1B06-48EC-9131-36299B30B2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3876" y="3889844"/>
                <a:ext cx="75923" cy="121685"/>
              </a:xfrm>
              <a:custGeom>
                <a:avLst/>
                <a:gdLst>
                  <a:gd name="T0" fmla="*/ 19 w 20"/>
                  <a:gd name="T1" fmla="*/ 0 h 31"/>
                  <a:gd name="T2" fmla="*/ 0 w 20"/>
                  <a:gd name="T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0" h="31">
                    <a:moveTo>
                      <a:pt x="19" y="0"/>
                    </a:moveTo>
                    <a:cubicBezTo>
                      <a:pt x="20" y="8"/>
                      <a:pt x="17" y="24"/>
                      <a:pt x="0" y="3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2" name="Freeform 63">
                <a:extLst>
                  <a:ext uri="{FF2B5EF4-FFF2-40B4-BE49-F238E27FC236}">
                    <a16:creationId xmlns:a16="http://schemas.microsoft.com/office/drawing/2014/main" id="{7A80EA6F-5E67-4F09-B232-95FF749C88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7584" y="4564520"/>
                <a:ext cx="342964" cy="352886"/>
              </a:xfrm>
              <a:custGeom>
                <a:avLst/>
                <a:gdLst>
                  <a:gd name="T0" fmla="*/ 74 w 90"/>
                  <a:gd name="T1" fmla="*/ 90 h 90"/>
                  <a:gd name="T2" fmla="*/ 15 w 90"/>
                  <a:gd name="T3" fmla="*/ 90 h 90"/>
                  <a:gd name="T4" fmla="*/ 0 w 90"/>
                  <a:gd name="T5" fmla="*/ 74 h 90"/>
                  <a:gd name="T6" fmla="*/ 1 w 90"/>
                  <a:gd name="T7" fmla="*/ 42 h 90"/>
                  <a:gd name="T8" fmla="*/ 0 w 90"/>
                  <a:gd name="T9" fmla="*/ 15 h 90"/>
                  <a:gd name="T10" fmla="*/ 4 w 90"/>
                  <a:gd name="T11" fmla="*/ 4 h 90"/>
                  <a:gd name="T12" fmla="*/ 15 w 90"/>
                  <a:gd name="T13" fmla="*/ 0 h 90"/>
                  <a:gd name="T14" fmla="*/ 74 w 90"/>
                  <a:gd name="T15" fmla="*/ 0 h 90"/>
                  <a:gd name="T16" fmla="*/ 90 w 90"/>
                  <a:gd name="T17" fmla="*/ 15 h 90"/>
                  <a:gd name="T18" fmla="*/ 90 w 90"/>
                  <a:gd name="T19" fmla="*/ 44 h 90"/>
                  <a:gd name="T20" fmla="*/ 90 w 90"/>
                  <a:gd name="T21" fmla="*/ 74 h 90"/>
                  <a:gd name="T22" fmla="*/ 85 w 90"/>
                  <a:gd name="T23" fmla="*/ 85 h 90"/>
                  <a:gd name="T24" fmla="*/ 74 w 90"/>
                  <a:gd name="T2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90">
                    <a:moveTo>
                      <a:pt x="74" y="90"/>
                    </a:moveTo>
                    <a:cubicBezTo>
                      <a:pt x="15" y="90"/>
                      <a:pt x="15" y="90"/>
                      <a:pt x="15" y="90"/>
                    </a:cubicBezTo>
                    <a:cubicBezTo>
                      <a:pt x="7" y="90"/>
                      <a:pt x="0" y="83"/>
                      <a:pt x="0" y="74"/>
                    </a:cubicBezTo>
                    <a:cubicBezTo>
                      <a:pt x="1" y="65"/>
                      <a:pt x="1" y="54"/>
                      <a:pt x="1" y="42"/>
                    </a:cubicBezTo>
                    <a:cubicBezTo>
                      <a:pt x="1" y="33"/>
                      <a:pt x="1" y="24"/>
                      <a:pt x="0" y="15"/>
                    </a:cubicBezTo>
                    <a:cubicBezTo>
                      <a:pt x="0" y="14"/>
                      <a:pt x="0" y="9"/>
                      <a:pt x="4" y="4"/>
                    </a:cubicBezTo>
                    <a:cubicBezTo>
                      <a:pt x="7" y="2"/>
                      <a:pt x="11" y="0"/>
                      <a:pt x="15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83" y="0"/>
                      <a:pt x="90" y="7"/>
                      <a:pt x="90" y="15"/>
                    </a:cubicBezTo>
                    <a:cubicBezTo>
                      <a:pt x="90" y="25"/>
                      <a:pt x="90" y="34"/>
                      <a:pt x="90" y="44"/>
                    </a:cubicBezTo>
                    <a:cubicBezTo>
                      <a:pt x="90" y="55"/>
                      <a:pt x="90" y="65"/>
                      <a:pt x="90" y="74"/>
                    </a:cubicBezTo>
                    <a:cubicBezTo>
                      <a:pt x="90" y="75"/>
                      <a:pt x="90" y="81"/>
                      <a:pt x="85" y="85"/>
                    </a:cubicBezTo>
                    <a:cubicBezTo>
                      <a:pt x="82" y="88"/>
                      <a:pt x="79" y="90"/>
                      <a:pt x="74" y="9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4" name="Freeform 65">
                <a:extLst>
                  <a:ext uri="{FF2B5EF4-FFF2-40B4-BE49-F238E27FC236}">
                    <a16:creationId xmlns:a16="http://schemas.microsoft.com/office/drawing/2014/main" id="{80D6E114-E649-4003-92D8-72698DC5F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5139" y="4678093"/>
                <a:ext cx="3927" cy="121685"/>
              </a:xfrm>
              <a:custGeom>
                <a:avLst/>
                <a:gdLst>
                  <a:gd name="T0" fmla="*/ 0 w 1"/>
                  <a:gd name="T1" fmla="*/ 0 h 31"/>
                  <a:gd name="T2" fmla="*/ 1 w 1"/>
                  <a:gd name="T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31">
                    <a:moveTo>
                      <a:pt x="0" y="0"/>
                    </a:moveTo>
                    <a:cubicBezTo>
                      <a:pt x="0" y="10"/>
                      <a:pt x="1" y="22"/>
                      <a:pt x="1" y="3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5" name="Freeform 66">
                <a:extLst>
                  <a:ext uri="{FF2B5EF4-FFF2-40B4-BE49-F238E27FC236}">
                    <a16:creationId xmlns:a16="http://schemas.microsoft.com/office/drawing/2014/main" id="{DC452387-0986-4784-BE79-9D4986738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924" y="4741640"/>
                <a:ext cx="117812" cy="4056"/>
              </a:xfrm>
              <a:custGeom>
                <a:avLst/>
                <a:gdLst>
                  <a:gd name="T0" fmla="*/ 0 w 31"/>
                  <a:gd name="T1" fmla="*/ 0 h 1"/>
                  <a:gd name="T2" fmla="*/ 31 w 3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1" h="1">
                    <a:moveTo>
                      <a:pt x="0" y="0"/>
                    </a:moveTo>
                    <a:cubicBezTo>
                      <a:pt x="10" y="0"/>
                      <a:pt x="21" y="1"/>
                      <a:pt x="31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7" name="Freeform 68">
                <a:extLst>
                  <a:ext uri="{FF2B5EF4-FFF2-40B4-BE49-F238E27FC236}">
                    <a16:creationId xmlns:a16="http://schemas.microsoft.com/office/drawing/2014/main" id="{213763AB-DF94-447C-8B99-73696A0ED7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8901" y="2449903"/>
                <a:ext cx="251332" cy="443475"/>
              </a:xfrm>
              <a:custGeom>
                <a:avLst/>
                <a:gdLst>
                  <a:gd name="T0" fmla="*/ 66 w 66"/>
                  <a:gd name="T1" fmla="*/ 0 h 113"/>
                  <a:gd name="T2" fmla="*/ 0 w 66"/>
                  <a:gd name="T3" fmla="*/ 59 h 113"/>
                  <a:gd name="T4" fmla="*/ 17 w 66"/>
                  <a:gd name="T5" fmla="*/ 113 h 113"/>
                  <a:gd name="T6" fmla="*/ 66 w 66"/>
                  <a:gd name="T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113">
                    <a:moveTo>
                      <a:pt x="66" y="0"/>
                    </a:moveTo>
                    <a:cubicBezTo>
                      <a:pt x="46" y="22"/>
                      <a:pt x="24" y="42"/>
                      <a:pt x="0" y="59"/>
                    </a:cubicBezTo>
                    <a:cubicBezTo>
                      <a:pt x="6" y="77"/>
                      <a:pt x="11" y="95"/>
                      <a:pt x="17" y="113"/>
                    </a:cubicBezTo>
                    <a:cubicBezTo>
                      <a:pt x="35" y="75"/>
                      <a:pt x="54" y="34"/>
                      <a:pt x="66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8" name="Freeform 69">
                <a:extLst>
                  <a:ext uri="{FF2B5EF4-FFF2-40B4-BE49-F238E27FC236}">
                    <a16:creationId xmlns:a16="http://schemas.microsoft.com/office/drawing/2014/main" id="{1B8B1741-C915-41B2-93D3-97A918797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1089" y="2637840"/>
                <a:ext cx="117812" cy="113573"/>
              </a:xfrm>
              <a:custGeom>
                <a:avLst/>
                <a:gdLst>
                  <a:gd name="T0" fmla="*/ 18 w 31"/>
                  <a:gd name="T1" fmla="*/ 0 h 29"/>
                  <a:gd name="T2" fmla="*/ 0 w 31"/>
                  <a:gd name="T3" fmla="*/ 29 h 29"/>
                  <a:gd name="T4" fmla="*/ 31 w 31"/>
                  <a:gd name="T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29">
                    <a:moveTo>
                      <a:pt x="18" y="0"/>
                    </a:moveTo>
                    <a:cubicBezTo>
                      <a:pt x="12" y="10"/>
                      <a:pt x="5" y="19"/>
                      <a:pt x="0" y="29"/>
                    </a:cubicBezTo>
                    <a:cubicBezTo>
                      <a:pt x="10" y="24"/>
                      <a:pt x="22" y="19"/>
                      <a:pt x="31" y="1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9" name="Freeform 70">
                <a:extLst>
                  <a:ext uri="{FF2B5EF4-FFF2-40B4-BE49-F238E27FC236}">
                    <a16:creationId xmlns:a16="http://schemas.microsoft.com/office/drawing/2014/main" id="{894DC483-2E5E-4C84-BD62-173825E0A9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6690" y="2359316"/>
                <a:ext cx="337727" cy="22985"/>
              </a:xfrm>
              <a:custGeom>
                <a:avLst/>
                <a:gdLst>
                  <a:gd name="T0" fmla="*/ 0 w 89"/>
                  <a:gd name="T1" fmla="*/ 0 h 6"/>
                  <a:gd name="T2" fmla="*/ 89 w 89"/>
                  <a:gd name="T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9" h="6">
                    <a:moveTo>
                      <a:pt x="0" y="0"/>
                    </a:moveTo>
                    <a:cubicBezTo>
                      <a:pt x="30" y="2"/>
                      <a:pt x="59" y="4"/>
                      <a:pt x="89" y="6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7" name="Freeform 78">
                <a:extLst>
                  <a:ext uri="{FF2B5EF4-FFF2-40B4-BE49-F238E27FC236}">
                    <a16:creationId xmlns:a16="http://schemas.microsoft.com/office/drawing/2014/main" id="{882B774E-6C0F-4094-8178-4D8EA59F9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6894" y="3960151"/>
                <a:ext cx="289293" cy="8112"/>
              </a:xfrm>
              <a:custGeom>
                <a:avLst/>
                <a:gdLst>
                  <a:gd name="T0" fmla="*/ 0 w 76"/>
                  <a:gd name="T1" fmla="*/ 1 h 2"/>
                  <a:gd name="T2" fmla="*/ 76 w 76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6" h="2">
                    <a:moveTo>
                      <a:pt x="0" y="1"/>
                    </a:moveTo>
                    <a:cubicBezTo>
                      <a:pt x="25" y="0"/>
                      <a:pt x="51" y="2"/>
                      <a:pt x="76" y="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8" name="Freeform 79">
                <a:extLst>
                  <a:ext uri="{FF2B5EF4-FFF2-40B4-BE49-F238E27FC236}">
                    <a16:creationId xmlns:a16="http://schemas.microsoft.com/office/drawing/2014/main" id="{DAAFB6E7-94ED-4DD5-9B3E-7FCC04F64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640" y="3916886"/>
                <a:ext cx="49743" cy="43266"/>
              </a:xfrm>
              <a:custGeom>
                <a:avLst/>
                <a:gdLst>
                  <a:gd name="T0" fmla="*/ 1 w 13"/>
                  <a:gd name="T1" fmla="*/ 11 h 11"/>
                  <a:gd name="T2" fmla="*/ 1 w 13"/>
                  <a:gd name="T3" fmla="*/ 4 h 11"/>
                  <a:gd name="T4" fmla="*/ 9 w 13"/>
                  <a:gd name="T5" fmla="*/ 2 h 11"/>
                  <a:gd name="T6" fmla="*/ 11 w 13"/>
                  <a:gd name="T7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1">
                    <a:moveTo>
                      <a:pt x="1" y="11"/>
                    </a:moveTo>
                    <a:cubicBezTo>
                      <a:pt x="0" y="9"/>
                      <a:pt x="0" y="6"/>
                      <a:pt x="1" y="4"/>
                    </a:cubicBezTo>
                    <a:cubicBezTo>
                      <a:pt x="2" y="2"/>
                      <a:pt x="6" y="0"/>
                      <a:pt x="9" y="2"/>
                    </a:cubicBezTo>
                    <a:cubicBezTo>
                      <a:pt x="12" y="3"/>
                      <a:pt x="13" y="7"/>
                      <a:pt x="11" y="1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9" name="Freeform 80">
                <a:extLst>
                  <a:ext uri="{FF2B5EF4-FFF2-40B4-BE49-F238E27FC236}">
                    <a16:creationId xmlns:a16="http://schemas.microsoft.com/office/drawing/2014/main" id="{7243F2CB-2427-4635-831E-3FF14B85D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379" y="4054795"/>
                <a:ext cx="117812" cy="136557"/>
              </a:xfrm>
              <a:custGeom>
                <a:avLst/>
                <a:gdLst>
                  <a:gd name="T0" fmla="*/ 28 w 31"/>
                  <a:gd name="T1" fmla="*/ 12 h 35"/>
                  <a:gd name="T2" fmla="*/ 26 w 31"/>
                  <a:gd name="T3" fmla="*/ 29 h 35"/>
                  <a:gd name="T4" fmla="*/ 9 w 31"/>
                  <a:gd name="T5" fmla="*/ 33 h 35"/>
                  <a:gd name="T6" fmla="*/ 1 w 31"/>
                  <a:gd name="T7" fmla="*/ 18 h 35"/>
                  <a:gd name="T8" fmla="*/ 28 w 31"/>
                  <a:gd name="T9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5">
                    <a:moveTo>
                      <a:pt x="28" y="12"/>
                    </a:moveTo>
                    <a:cubicBezTo>
                      <a:pt x="31" y="17"/>
                      <a:pt x="30" y="24"/>
                      <a:pt x="26" y="29"/>
                    </a:cubicBezTo>
                    <a:cubicBezTo>
                      <a:pt x="22" y="33"/>
                      <a:pt x="15" y="35"/>
                      <a:pt x="9" y="33"/>
                    </a:cubicBezTo>
                    <a:cubicBezTo>
                      <a:pt x="4" y="30"/>
                      <a:pt x="0" y="24"/>
                      <a:pt x="1" y="18"/>
                    </a:cubicBezTo>
                    <a:cubicBezTo>
                      <a:pt x="2" y="4"/>
                      <a:pt x="21" y="0"/>
                      <a:pt x="28" y="12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0" name="Freeform 81">
                <a:extLst>
                  <a:ext uri="{FF2B5EF4-FFF2-40B4-BE49-F238E27FC236}">
                    <a16:creationId xmlns:a16="http://schemas.microsoft.com/office/drawing/2014/main" id="{EDE4D178-3016-4715-9F40-BB043E330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6894" y="3972319"/>
                <a:ext cx="3927" cy="290692"/>
              </a:xfrm>
              <a:custGeom>
                <a:avLst/>
                <a:gdLst>
                  <a:gd name="T0" fmla="*/ 1 w 1"/>
                  <a:gd name="T1" fmla="*/ 0 h 74"/>
                  <a:gd name="T2" fmla="*/ 0 w 1"/>
                  <a:gd name="T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74">
                    <a:moveTo>
                      <a:pt x="1" y="0"/>
                    </a:moveTo>
                    <a:cubicBezTo>
                      <a:pt x="1" y="26"/>
                      <a:pt x="0" y="49"/>
                      <a:pt x="0" y="74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1" name="Freeform 82">
                <a:extLst>
                  <a:ext uri="{FF2B5EF4-FFF2-40B4-BE49-F238E27FC236}">
                    <a16:creationId xmlns:a16="http://schemas.microsoft.com/office/drawing/2014/main" id="{806EB598-E499-4FB7-B46B-B12D5069F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5822" y="3968264"/>
                <a:ext cx="3927" cy="298804"/>
              </a:xfrm>
              <a:custGeom>
                <a:avLst/>
                <a:gdLst>
                  <a:gd name="T0" fmla="*/ 1 w 1"/>
                  <a:gd name="T1" fmla="*/ 0 h 76"/>
                  <a:gd name="T2" fmla="*/ 0 w 1"/>
                  <a:gd name="T3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76">
                    <a:moveTo>
                      <a:pt x="1" y="0"/>
                    </a:moveTo>
                    <a:cubicBezTo>
                      <a:pt x="0" y="26"/>
                      <a:pt x="0" y="50"/>
                      <a:pt x="0" y="76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2" name="Oval 83">
                <a:extLst>
                  <a:ext uri="{FF2B5EF4-FFF2-40B4-BE49-F238E27FC236}">
                    <a16:creationId xmlns:a16="http://schemas.microsoft.com/office/drawing/2014/main" id="{8DEC016B-6DE4-4F5C-905A-71439B0B8B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1612" y="2260615"/>
                <a:ext cx="60215" cy="63546"/>
              </a:xfrm>
              <a:prstGeom prst="ellips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4" name="Freeform 85">
                <a:extLst>
                  <a:ext uri="{FF2B5EF4-FFF2-40B4-BE49-F238E27FC236}">
                    <a16:creationId xmlns:a16="http://schemas.microsoft.com/office/drawing/2014/main" id="{9584E7F7-BBB0-4E63-B30D-8111803E96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458" y="2421511"/>
                <a:ext cx="49743" cy="71659"/>
              </a:xfrm>
              <a:custGeom>
                <a:avLst/>
                <a:gdLst>
                  <a:gd name="T0" fmla="*/ 0 w 13"/>
                  <a:gd name="T1" fmla="*/ 0 h 18"/>
                  <a:gd name="T2" fmla="*/ 13 w 13"/>
                  <a:gd name="T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18">
                    <a:moveTo>
                      <a:pt x="0" y="0"/>
                    </a:moveTo>
                    <a:cubicBezTo>
                      <a:pt x="3" y="5"/>
                      <a:pt x="10" y="13"/>
                      <a:pt x="13" y="18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5" name="Freeform 86">
                <a:extLst>
                  <a:ext uri="{FF2B5EF4-FFF2-40B4-BE49-F238E27FC236}">
                    <a16:creationId xmlns:a16="http://schemas.microsoft.com/office/drawing/2014/main" id="{F597BCCD-3879-44EA-89E6-9785C4399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0794" y="2245743"/>
                <a:ext cx="407105" cy="443475"/>
              </a:xfrm>
              <a:custGeom>
                <a:avLst/>
                <a:gdLst>
                  <a:gd name="T0" fmla="*/ 69 w 107"/>
                  <a:gd name="T1" fmla="*/ 5 h 113"/>
                  <a:gd name="T2" fmla="*/ 61 w 107"/>
                  <a:gd name="T3" fmla="*/ 0 h 113"/>
                  <a:gd name="T4" fmla="*/ 0 w 107"/>
                  <a:gd name="T5" fmla="*/ 52 h 113"/>
                  <a:gd name="T6" fmla="*/ 70 w 107"/>
                  <a:gd name="T7" fmla="*/ 113 h 113"/>
                  <a:gd name="T8" fmla="*/ 107 w 107"/>
                  <a:gd name="T9" fmla="*/ 8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113">
                    <a:moveTo>
                      <a:pt x="69" y="5"/>
                    </a:moveTo>
                    <a:cubicBezTo>
                      <a:pt x="66" y="3"/>
                      <a:pt x="64" y="2"/>
                      <a:pt x="61" y="0"/>
                    </a:cubicBezTo>
                    <a:cubicBezTo>
                      <a:pt x="48" y="10"/>
                      <a:pt x="13" y="41"/>
                      <a:pt x="0" y="52"/>
                    </a:cubicBezTo>
                    <a:cubicBezTo>
                      <a:pt x="20" y="75"/>
                      <a:pt x="45" y="94"/>
                      <a:pt x="70" y="113"/>
                    </a:cubicBezTo>
                    <a:cubicBezTo>
                      <a:pt x="84" y="104"/>
                      <a:pt x="96" y="93"/>
                      <a:pt x="107" y="8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7" name="Oval 88">
                <a:extLst>
                  <a:ext uri="{FF2B5EF4-FFF2-40B4-BE49-F238E27FC236}">
                    <a16:creationId xmlns:a16="http://schemas.microsoft.com/office/drawing/2014/main" id="{D000060A-A86E-483D-A7FC-25AF0D081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015" y="4180536"/>
                <a:ext cx="289293" cy="297453"/>
              </a:xfrm>
              <a:prstGeom prst="ellips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8" name="Freeform 89">
                <a:extLst>
                  <a:ext uri="{FF2B5EF4-FFF2-40B4-BE49-F238E27FC236}">
                    <a16:creationId xmlns:a16="http://schemas.microsoft.com/office/drawing/2014/main" id="{3E266318-E808-4458-B005-105F17F8AE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1719" y="4250843"/>
                <a:ext cx="113884" cy="164951"/>
              </a:xfrm>
              <a:custGeom>
                <a:avLst/>
                <a:gdLst>
                  <a:gd name="T0" fmla="*/ 28 w 30"/>
                  <a:gd name="T1" fmla="*/ 1 h 42"/>
                  <a:gd name="T2" fmla="*/ 2 w 30"/>
                  <a:gd name="T3" fmla="*/ 0 h 42"/>
                  <a:gd name="T4" fmla="*/ 1 w 30"/>
                  <a:gd name="T5" fmla="*/ 16 h 42"/>
                  <a:gd name="T6" fmla="*/ 19 w 30"/>
                  <a:gd name="T7" fmla="*/ 17 h 42"/>
                  <a:gd name="T8" fmla="*/ 29 w 30"/>
                  <a:gd name="T9" fmla="*/ 30 h 42"/>
                  <a:gd name="T10" fmla="*/ 22 w 30"/>
                  <a:gd name="T11" fmla="*/ 40 h 42"/>
                  <a:gd name="T12" fmla="*/ 10 w 30"/>
                  <a:gd name="T13" fmla="*/ 41 h 42"/>
                  <a:gd name="T14" fmla="*/ 0 w 30"/>
                  <a:gd name="T15" fmla="*/ 3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2">
                    <a:moveTo>
                      <a:pt x="28" y="1"/>
                    </a:moveTo>
                    <a:cubicBezTo>
                      <a:pt x="19" y="1"/>
                      <a:pt x="11" y="0"/>
                      <a:pt x="2" y="0"/>
                    </a:cubicBezTo>
                    <a:cubicBezTo>
                      <a:pt x="2" y="5"/>
                      <a:pt x="1" y="11"/>
                      <a:pt x="1" y="16"/>
                    </a:cubicBezTo>
                    <a:cubicBezTo>
                      <a:pt x="7" y="15"/>
                      <a:pt x="13" y="14"/>
                      <a:pt x="19" y="17"/>
                    </a:cubicBezTo>
                    <a:cubicBezTo>
                      <a:pt x="25" y="19"/>
                      <a:pt x="30" y="24"/>
                      <a:pt x="29" y="30"/>
                    </a:cubicBezTo>
                    <a:cubicBezTo>
                      <a:pt x="29" y="35"/>
                      <a:pt x="26" y="38"/>
                      <a:pt x="22" y="40"/>
                    </a:cubicBezTo>
                    <a:cubicBezTo>
                      <a:pt x="18" y="42"/>
                      <a:pt x="14" y="42"/>
                      <a:pt x="10" y="41"/>
                    </a:cubicBezTo>
                    <a:cubicBezTo>
                      <a:pt x="5" y="40"/>
                      <a:pt x="1" y="37"/>
                      <a:pt x="0" y="33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9" name="Freeform 90">
                <a:extLst>
                  <a:ext uri="{FF2B5EF4-FFF2-40B4-BE49-F238E27FC236}">
                    <a16:creationId xmlns:a16="http://schemas.microsoft.com/office/drawing/2014/main" id="{51DFDBE4-5358-4E3C-AD0F-60FB9172F6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803" y="2767637"/>
                <a:ext cx="441140" cy="482684"/>
              </a:xfrm>
              <a:custGeom>
                <a:avLst/>
                <a:gdLst>
                  <a:gd name="T0" fmla="*/ 53 w 116"/>
                  <a:gd name="T1" fmla="*/ 123 h 123"/>
                  <a:gd name="T2" fmla="*/ 49 w 116"/>
                  <a:gd name="T3" fmla="*/ 122 h 123"/>
                  <a:gd name="T4" fmla="*/ 42 w 116"/>
                  <a:gd name="T5" fmla="*/ 111 h 123"/>
                  <a:gd name="T6" fmla="*/ 42 w 116"/>
                  <a:gd name="T7" fmla="*/ 97 h 123"/>
                  <a:gd name="T8" fmla="*/ 38 w 116"/>
                  <a:gd name="T9" fmla="*/ 94 h 123"/>
                  <a:gd name="T10" fmla="*/ 31 w 116"/>
                  <a:gd name="T11" fmla="*/ 92 h 123"/>
                  <a:gd name="T12" fmla="*/ 18 w 116"/>
                  <a:gd name="T13" fmla="*/ 87 h 123"/>
                  <a:gd name="T14" fmla="*/ 2 w 116"/>
                  <a:gd name="T15" fmla="*/ 65 h 123"/>
                  <a:gd name="T16" fmla="*/ 0 w 116"/>
                  <a:gd name="T17" fmla="*/ 53 h 123"/>
                  <a:gd name="T18" fmla="*/ 0 w 116"/>
                  <a:gd name="T19" fmla="*/ 40 h 123"/>
                  <a:gd name="T20" fmla="*/ 40 w 116"/>
                  <a:gd name="T21" fmla="*/ 0 h 123"/>
                  <a:gd name="T22" fmla="*/ 76 w 116"/>
                  <a:gd name="T23" fmla="*/ 0 h 123"/>
                  <a:gd name="T24" fmla="*/ 116 w 116"/>
                  <a:gd name="T25" fmla="*/ 40 h 123"/>
                  <a:gd name="T26" fmla="*/ 116 w 116"/>
                  <a:gd name="T27" fmla="*/ 53 h 123"/>
                  <a:gd name="T28" fmla="*/ 60 w 116"/>
                  <a:gd name="T29" fmla="*/ 120 h 123"/>
                  <a:gd name="T30" fmla="*/ 53 w 116"/>
                  <a:gd name="T31" fmla="*/ 12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6" h="123">
                    <a:moveTo>
                      <a:pt x="53" y="123"/>
                    </a:moveTo>
                    <a:cubicBezTo>
                      <a:pt x="52" y="123"/>
                      <a:pt x="50" y="122"/>
                      <a:pt x="49" y="122"/>
                    </a:cubicBezTo>
                    <a:cubicBezTo>
                      <a:pt x="44" y="120"/>
                      <a:pt x="42" y="116"/>
                      <a:pt x="42" y="111"/>
                    </a:cubicBezTo>
                    <a:cubicBezTo>
                      <a:pt x="42" y="111"/>
                      <a:pt x="42" y="103"/>
                      <a:pt x="42" y="97"/>
                    </a:cubicBezTo>
                    <a:cubicBezTo>
                      <a:pt x="42" y="95"/>
                      <a:pt x="40" y="94"/>
                      <a:pt x="38" y="94"/>
                    </a:cubicBezTo>
                    <a:cubicBezTo>
                      <a:pt x="35" y="93"/>
                      <a:pt x="32" y="93"/>
                      <a:pt x="31" y="92"/>
                    </a:cubicBezTo>
                    <a:cubicBezTo>
                      <a:pt x="27" y="91"/>
                      <a:pt x="22" y="90"/>
                      <a:pt x="18" y="87"/>
                    </a:cubicBezTo>
                    <a:cubicBezTo>
                      <a:pt x="10" y="82"/>
                      <a:pt x="4" y="74"/>
                      <a:pt x="2" y="65"/>
                    </a:cubicBezTo>
                    <a:cubicBezTo>
                      <a:pt x="0" y="61"/>
                      <a:pt x="0" y="57"/>
                      <a:pt x="0" y="53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18"/>
                      <a:pt x="18" y="0"/>
                      <a:pt x="40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98" y="0"/>
                      <a:pt x="116" y="18"/>
                      <a:pt x="116" y="40"/>
                    </a:cubicBezTo>
                    <a:cubicBezTo>
                      <a:pt x="116" y="53"/>
                      <a:pt x="116" y="53"/>
                      <a:pt x="116" y="53"/>
                    </a:cubicBezTo>
                    <a:cubicBezTo>
                      <a:pt x="114" y="90"/>
                      <a:pt x="67" y="116"/>
                      <a:pt x="60" y="120"/>
                    </a:cubicBezTo>
                    <a:cubicBezTo>
                      <a:pt x="58" y="122"/>
                      <a:pt x="56" y="123"/>
                      <a:pt x="53" y="123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/>
              </a:p>
            </p:txBody>
          </p:sp>
          <p:sp>
            <p:nvSpPr>
              <p:cNvPr id="101" name="Freeform 92">
                <a:extLst>
                  <a:ext uri="{FF2B5EF4-FFF2-40B4-BE49-F238E27FC236}">
                    <a16:creationId xmlns:a16="http://schemas.microsoft.com/office/drawing/2014/main" id="{56DF621B-278D-49AC-8D01-E6305D3E64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5796" y="2916363"/>
                <a:ext cx="147919" cy="8112"/>
              </a:xfrm>
              <a:custGeom>
                <a:avLst/>
                <a:gdLst>
                  <a:gd name="T0" fmla="*/ 0 w 39"/>
                  <a:gd name="T1" fmla="*/ 2 h 2"/>
                  <a:gd name="T2" fmla="*/ 39 w 39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9" h="2">
                    <a:moveTo>
                      <a:pt x="0" y="2"/>
                    </a:moveTo>
                    <a:cubicBezTo>
                      <a:pt x="13" y="1"/>
                      <a:pt x="26" y="0"/>
                      <a:pt x="39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2" name="Freeform 93">
                <a:extLst>
                  <a:ext uri="{FF2B5EF4-FFF2-40B4-BE49-F238E27FC236}">
                    <a16:creationId xmlns:a16="http://schemas.microsoft.com/office/drawing/2014/main" id="{7346C6CC-BE8A-4E03-89E3-AC08C720C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9723" y="2986670"/>
                <a:ext cx="140065" cy="8112"/>
              </a:xfrm>
              <a:custGeom>
                <a:avLst/>
                <a:gdLst>
                  <a:gd name="T0" fmla="*/ 0 w 37"/>
                  <a:gd name="T1" fmla="*/ 2 h 2"/>
                  <a:gd name="T2" fmla="*/ 37 w 37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7" h="2">
                    <a:moveTo>
                      <a:pt x="0" y="2"/>
                    </a:moveTo>
                    <a:cubicBezTo>
                      <a:pt x="12" y="1"/>
                      <a:pt x="25" y="0"/>
                      <a:pt x="37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5" name="Oval 106">
                <a:extLst>
                  <a:ext uri="{FF2B5EF4-FFF2-40B4-BE49-F238E27FC236}">
                    <a16:creationId xmlns:a16="http://schemas.microsoft.com/office/drawing/2014/main" id="{FD270010-6E93-4DF3-8CF3-34746615B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7508" y="4552352"/>
                <a:ext cx="289293" cy="298804"/>
              </a:xfrm>
              <a:prstGeom prst="ellips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6" name="Freeform 107">
                <a:extLst>
                  <a:ext uri="{FF2B5EF4-FFF2-40B4-BE49-F238E27FC236}">
                    <a16:creationId xmlns:a16="http://schemas.microsoft.com/office/drawing/2014/main" id="{46AED996-6DE9-46DA-BAF4-F5481E6BD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3067" y="4611843"/>
                <a:ext cx="98176" cy="86532"/>
              </a:xfrm>
              <a:custGeom>
                <a:avLst/>
                <a:gdLst>
                  <a:gd name="T0" fmla="*/ 0 w 26"/>
                  <a:gd name="T1" fmla="*/ 4 h 22"/>
                  <a:gd name="T2" fmla="*/ 16 w 26"/>
                  <a:gd name="T3" fmla="*/ 1 h 22"/>
                  <a:gd name="T4" fmla="*/ 25 w 26"/>
                  <a:gd name="T5" fmla="*/ 7 h 22"/>
                  <a:gd name="T6" fmla="*/ 24 w 26"/>
                  <a:gd name="T7" fmla="*/ 16 h 22"/>
                  <a:gd name="T8" fmla="*/ 16 w 26"/>
                  <a:gd name="T9" fmla="*/ 21 h 22"/>
                  <a:gd name="T10" fmla="*/ 6 w 26"/>
                  <a:gd name="T1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2">
                    <a:moveTo>
                      <a:pt x="0" y="4"/>
                    </a:moveTo>
                    <a:cubicBezTo>
                      <a:pt x="5" y="2"/>
                      <a:pt x="10" y="0"/>
                      <a:pt x="16" y="1"/>
                    </a:cubicBezTo>
                    <a:cubicBezTo>
                      <a:pt x="19" y="2"/>
                      <a:pt x="23" y="3"/>
                      <a:pt x="25" y="7"/>
                    </a:cubicBezTo>
                    <a:cubicBezTo>
                      <a:pt x="26" y="9"/>
                      <a:pt x="26" y="13"/>
                      <a:pt x="24" y="16"/>
                    </a:cubicBezTo>
                    <a:cubicBezTo>
                      <a:pt x="22" y="18"/>
                      <a:pt x="19" y="20"/>
                      <a:pt x="16" y="21"/>
                    </a:cubicBezTo>
                    <a:cubicBezTo>
                      <a:pt x="13" y="22"/>
                      <a:pt x="9" y="22"/>
                      <a:pt x="6" y="22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7" name="Freeform 108">
                <a:extLst>
                  <a:ext uri="{FF2B5EF4-FFF2-40B4-BE49-F238E27FC236}">
                    <a16:creationId xmlns:a16="http://schemas.microsoft.com/office/drawing/2014/main" id="{C66E312A-0073-43A0-A8C6-BF060F799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0921" y="4694318"/>
                <a:ext cx="128284" cy="98700"/>
              </a:xfrm>
              <a:custGeom>
                <a:avLst/>
                <a:gdLst>
                  <a:gd name="T0" fmla="*/ 6 w 34"/>
                  <a:gd name="T1" fmla="*/ 1 h 25"/>
                  <a:gd name="T2" fmla="*/ 16 w 34"/>
                  <a:gd name="T3" fmla="*/ 1 h 25"/>
                  <a:gd name="T4" fmla="*/ 25 w 34"/>
                  <a:gd name="T5" fmla="*/ 4 h 25"/>
                  <a:gd name="T6" fmla="*/ 17 w 34"/>
                  <a:gd name="T7" fmla="*/ 24 h 25"/>
                  <a:gd name="T8" fmla="*/ 0 w 34"/>
                  <a:gd name="T9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6" y="1"/>
                    </a:moveTo>
                    <a:cubicBezTo>
                      <a:pt x="9" y="0"/>
                      <a:pt x="12" y="0"/>
                      <a:pt x="16" y="1"/>
                    </a:cubicBezTo>
                    <a:cubicBezTo>
                      <a:pt x="19" y="1"/>
                      <a:pt x="23" y="2"/>
                      <a:pt x="25" y="4"/>
                    </a:cubicBezTo>
                    <a:cubicBezTo>
                      <a:pt x="34" y="11"/>
                      <a:pt x="25" y="22"/>
                      <a:pt x="17" y="24"/>
                    </a:cubicBezTo>
                    <a:cubicBezTo>
                      <a:pt x="10" y="25"/>
                      <a:pt x="3" y="22"/>
                      <a:pt x="0" y="16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4" name="Oval 125">
                <a:extLst>
                  <a:ext uri="{FF2B5EF4-FFF2-40B4-BE49-F238E27FC236}">
                    <a16:creationId xmlns:a16="http://schemas.microsoft.com/office/drawing/2014/main" id="{30B89F11-1F6F-433B-9423-A622C84222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1819" y="2194365"/>
                <a:ext cx="287985" cy="298804"/>
              </a:xfrm>
              <a:prstGeom prst="ellipse">
                <a:avLst/>
              </a:pr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5" name="Freeform 126">
                <a:extLst>
                  <a:ext uri="{FF2B5EF4-FFF2-40B4-BE49-F238E27FC236}">
                    <a16:creationId xmlns:a16="http://schemas.microsoft.com/office/drawing/2014/main" id="{F58938E6-9FE3-4317-9740-10A5328EC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6069" y="2295769"/>
                <a:ext cx="95558" cy="129797"/>
              </a:xfrm>
              <a:custGeom>
                <a:avLst/>
                <a:gdLst>
                  <a:gd name="T0" fmla="*/ 0 w 25"/>
                  <a:gd name="T1" fmla="*/ 1 h 33"/>
                  <a:gd name="T2" fmla="*/ 25 w 25"/>
                  <a:gd name="T3" fmla="*/ 0 h 33"/>
                  <a:gd name="T4" fmla="*/ 11 w 25"/>
                  <a:gd name="T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33">
                    <a:moveTo>
                      <a:pt x="0" y="1"/>
                    </a:moveTo>
                    <a:cubicBezTo>
                      <a:pt x="8" y="1"/>
                      <a:pt x="16" y="0"/>
                      <a:pt x="25" y="0"/>
                    </a:cubicBezTo>
                    <a:cubicBezTo>
                      <a:pt x="15" y="7"/>
                      <a:pt x="9" y="20"/>
                      <a:pt x="11" y="33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6" name="Freeform 127">
                <a:extLst>
                  <a:ext uri="{FF2B5EF4-FFF2-40B4-BE49-F238E27FC236}">
                    <a16:creationId xmlns:a16="http://schemas.microsoft.com/office/drawing/2014/main" id="{8DE04D31-615C-4A29-A4DB-2C4C84EA3F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3923" y="2367428"/>
                <a:ext cx="71996" cy="4056"/>
              </a:xfrm>
              <a:custGeom>
                <a:avLst/>
                <a:gdLst>
                  <a:gd name="T0" fmla="*/ 0 w 19"/>
                  <a:gd name="T1" fmla="*/ 1 h 1"/>
                  <a:gd name="T2" fmla="*/ 19 w 19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9" h="1">
                    <a:moveTo>
                      <a:pt x="0" y="1"/>
                    </a:moveTo>
                    <a:cubicBezTo>
                      <a:pt x="7" y="1"/>
                      <a:pt x="13" y="0"/>
                      <a:pt x="19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0" name="Freeform 131">
                <a:extLst>
                  <a:ext uri="{FF2B5EF4-FFF2-40B4-BE49-F238E27FC236}">
                    <a16:creationId xmlns:a16="http://schemas.microsoft.com/office/drawing/2014/main" id="{A3B4955C-27D9-42B2-9DC7-E6A1CE74CD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4998" y="1759003"/>
                <a:ext cx="483028" cy="494853"/>
              </a:xfrm>
              <a:custGeom>
                <a:avLst/>
                <a:gdLst>
                  <a:gd name="T0" fmla="*/ 126 w 127"/>
                  <a:gd name="T1" fmla="*/ 63 h 126"/>
                  <a:gd name="T2" fmla="*/ 63 w 127"/>
                  <a:gd name="T3" fmla="*/ 1 h 126"/>
                  <a:gd name="T4" fmla="*/ 1 w 127"/>
                  <a:gd name="T5" fmla="*/ 64 h 126"/>
                  <a:gd name="T6" fmla="*/ 65 w 127"/>
                  <a:gd name="T7" fmla="*/ 126 h 126"/>
                  <a:gd name="T8" fmla="*/ 65 w 127"/>
                  <a:gd name="T9" fmla="*/ 126 h 126"/>
                  <a:gd name="T10" fmla="*/ 65 w 127"/>
                  <a:gd name="T11" fmla="*/ 126 h 126"/>
                  <a:gd name="T12" fmla="*/ 65 w 127"/>
                  <a:gd name="T13" fmla="*/ 126 h 126"/>
                  <a:gd name="T14" fmla="*/ 126 w 127"/>
                  <a:gd name="T15" fmla="*/ 63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7" h="126">
                    <a:moveTo>
                      <a:pt x="126" y="63"/>
                    </a:moveTo>
                    <a:cubicBezTo>
                      <a:pt x="126" y="28"/>
                      <a:pt x="98" y="1"/>
                      <a:pt x="63" y="1"/>
                    </a:cubicBezTo>
                    <a:cubicBezTo>
                      <a:pt x="63" y="1"/>
                      <a:pt x="3" y="0"/>
                      <a:pt x="1" y="64"/>
                    </a:cubicBezTo>
                    <a:cubicBezTo>
                      <a:pt x="0" y="99"/>
                      <a:pt x="30" y="126"/>
                      <a:pt x="65" y="126"/>
                    </a:cubicBezTo>
                    <a:cubicBezTo>
                      <a:pt x="65" y="126"/>
                      <a:pt x="65" y="126"/>
                      <a:pt x="65" y="126"/>
                    </a:cubicBezTo>
                    <a:cubicBezTo>
                      <a:pt x="65" y="126"/>
                      <a:pt x="65" y="126"/>
                      <a:pt x="65" y="126"/>
                    </a:cubicBezTo>
                    <a:cubicBezTo>
                      <a:pt x="65" y="126"/>
                      <a:pt x="65" y="126"/>
                      <a:pt x="65" y="126"/>
                    </a:cubicBezTo>
                    <a:cubicBezTo>
                      <a:pt x="99" y="126"/>
                      <a:pt x="127" y="97"/>
                      <a:pt x="126" y="63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/>
              </a:p>
            </p:txBody>
          </p:sp>
          <p:sp>
            <p:nvSpPr>
              <p:cNvPr id="141" name="Freeform 132">
                <a:extLst>
                  <a:ext uri="{FF2B5EF4-FFF2-40B4-BE49-F238E27FC236}">
                    <a16:creationId xmlns:a16="http://schemas.microsoft.com/office/drawing/2014/main" id="{6FA63EBC-D01F-4E25-8ED9-2011E8864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771" y="1771171"/>
                <a:ext cx="178027" cy="482684"/>
              </a:xfrm>
              <a:custGeom>
                <a:avLst/>
                <a:gdLst>
                  <a:gd name="T0" fmla="*/ 47 w 47"/>
                  <a:gd name="T1" fmla="*/ 60 h 123"/>
                  <a:gd name="T2" fmla="*/ 24 w 47"/>
                  <a:gd name="T3" fmla="*/ 123 h 123"/>
                  <a:gd name="T4" fmla="*/ 0 w 47"/>
                  <a:gd name="T5" fmla="*/ 59 h 123"/>
                  <a:gd name="T6" fmla="*/ 24 w 47"/>
                  <a:gd name="T7" fmla="*/ 0 h 123"/>
                  <a:gd name="T8" fmla="*/ 47 w 47"/>
                  <a:gd name="T9" fmla="*/ 6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123">
                    <a:moveTo>
                      <a:pt x="47" y="60"/>
                    </a:moveTo>
                    <a:cubicBezTo>
                      <a:pt x="47" y="95"/>
                      <a:pt x="40" y="123"/>
                      <a:pt x="24" y="123"/>
                    </a:cubicBezTo>
                    <a:cubicBezTo>
                      <a:pt x="8" y="123"/>
                      <a:pt x="0" y="94"/>
                      <a:pt x="0" y="59"/>
                    </a:cubicBezTo>
                    <a:cubicBezTo>
                      <a:pt x="0" y="25"/>
                      <a:pt x="8" y="0"/>
                      <a:pt x="24" y="0"/>
                    </a:cubicBezTo>
                    <a:cubicBezTo>
                      <a:pt x="41" y="0"/>
                      <a:pt x="47" y="25"/>
                      <a:pt x="47" y="6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6" name="Freeform 137">
                <a:extLst>
                  <a:ext uri="{FF2B5EF4-FFF2-40B4-BE49-F238E27FC236}">
                    <a16:creationId xmlns:a16="http://schemas.microsoft.com/office/drawing/2014/main" id="{5103A9AE-4EA7-4D35-95AA-6EF95A85F2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5470" y="2590517"/>
                <a:ext cx="0" cy="90587"/>
              </a:xfrm>
              <a:custGeom>
                <a:avLst/>
                <a:gdLst>
                  <a:gd name="T0" fmla="*/ 0 h 23"/>
                  <a:gd name="T1" fmla="*/ 22 h 23"/>
                  <a:gd name="T2" fmla="*/ 23 h 2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3">
                    <a:moveTo>
                      <a:pt x="0" y="0"/>
                    </a:moveTo>
                    <a:cubicBezTo>
                      <a:pt x="0" y="7"/>
                      <a:pt x="0" y="14"/>
                      <a:pt x="0" y="22"/>
                    </a:cubicBezTo>
                    <a:cubicBezTo>
                      <a:pt x="0" y="23"/>
                      <a:pt x="0" y="23"/>
                      <a:pt x="0" y="23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2" name="Freeform 176">
                <a:extLst>
                  <a:ext uri="{FF2B5EF4-FFF2-40B4-BE49-F238E27FC236}">
                    <a16:creationId xmlns:a16="http://schemas.microsoft.com/office/drawing/2014/main" id="{E32B55E1-F247-441B-8C31-69AB057A09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0521" y="3623489"/>
                <a:ext cx="3927" cy="144670"/>
              </a:xfrm>
              <a:custGeom>
                <a:avLst/>
                <a:gdLst>
                  <a:gd name="T0" fmla="*/ 0 w 1"/>
                  <a:gd name="T1" fmla="*/ 0 h 37"/>
                  <a:gd name="T2" fmla="*/ 1 w 1"/>
                  <a:gd name="T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37">
                    <a:moveTo>
                      <a:pt x="0" y="0"/>
                    </a:moveTo>
                    <a:cubicBezTo>
                      <a:pt x="0" y="33"/>
                      <a:pt x="1" y="37"/>
                      <a:pt x="1" y="37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3" name="Freeform 177">
                <a:extLst>
                  <a:ext uri="{FF2B5EF4-FFF2-40B4-BE49-F238E27FC236}">
                    <a16:creationId xmlns:a16="http://schemas.microsoft.com/office/drawing/2014/main" id="{E6CE45D3-997A-4462-9BB8-A344EFBEA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717" y="3528845"/>
                <a:ext cx="52361" cy="82475"/>
              </a:xfrm>
              <a:custGeom>
                <a:avLst/>
                <a:gdLst>
                  <a:gd name="T0" fmla="*/ 14 w 14"/>
                  <a:gd name="T1" fmla="*/ 0 h 21"/>
                  <a:gd name="T2" fmla="*/ 0 w 14"/>
                  <a:gd name="T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cubicBezTo>
                      <a:pt x="9" y="7"/>
                      <a:pt x="5" y="14"/>
                      <a:pt x="0" y="2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4" name="Freeform 178">
                <a:extLst>
                  <a:ext uri="{FF2B5EF4-FFF2-40B4-BE49-F238E27FC236}">
                    <a16:creationId xmlns:a16="http://schemas.microsoft.com/office/drawing/2014/main" id="{B55DBAFD-3908-441F-B41E-BF178202E3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4256" y="3524789"/>
                <a:ext cx="53669" cy="82475"/>
              </a:xfrm>
              <a:custGeom>
                <a:avLst/>
                <a:gdLst>
                  <a:gd name="T0" fmla="*/ 0 w 14"/>
                  <a:gd name="T1" fmla="*/ 0 h 21"/>
                  <a:gd name="T2" fmla="*/ 14 w 14"/>
                  <a:gd name="T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21">
                    <a:moveTo>
                      <a:pt x="0" y="0"/>
                    </a:moveTo>
                    <a:cubicBezTo>
                      <a:pt x="5" y="7"/>
                      <a:pt x="9" y="14"/>
                      <a:pt x="14" y="2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5" name="Freeform 179">
                <a:extLst>
                  <a:ext uri="{FF2B5EF4-FFF2-40B4-BE49-F238E27FC236}">
                    <a16:creationId xmlns:a16="http://schemas.microsoft.com/office/drawing/2014/main" id="{7E1FDA3D-D678-4572-BB5D-D83F676FD5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0521" y="2869041"/>
                <a:ext cx="3927" cy="146022"/>
              </a:xfrm>
              <a:custGeom>
                <a:avLst/>
                <a:gdLst>
                  <a:gd name="T0" fmla="*/ 0 w 1"/>
                  <a:gd name="T1" fmla="*/ 37 h 37"/>
                  <a:gd name="T2" fmla="*/ 1 w 1"/>
                  <a:gd name="T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37">
                    <a:moveTo>
                      <a:pt x="0" y="37"/>
                    </a:moveTo>
                    <a:cubicBezTo>
                      <a:pt x="0" y="25"/>
                      <a:pt x="0" y="12"/>
                      <a:pt x="1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6" name="Freeform 180">
                <a:extLst>
                  <a:ext uri="{FF2B5EF4-FFF2-40B4-BE49-F238E27FC236}">
                    <a16:creationId xmlns:a16="http://schemas.microsoft.com/office/drawing/2014/main" id="{85BADB70-D239-4B71-ABB7-6480129ECF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8610" y="2951517"/>
                <a:ext cx="52361" cy="82475"/>
              </a:xfrm>
              <a:custGeom>
                <a:avLst/>
                <a:gdLst>
                  <a:gd name="T0" fmla="*/ 14 w 14"/>
                  <a:gd name="T1" fmla="*/ 21 h 21"/>
                  <a:gd name="T2" fmla="*/ 0 w 14"/>
                  <a:gd name="T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21">
                    <a:moveTo>
                      <a:pt x="14" y="21"/>
                    </a:moveTo>
                    <a:cubicBezTo>
                      <a:pt x="9" y="14"/>
                      <a:pt x="5" y="7"/>
                      <a:pt x="0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7" name="Freeform 181">
                <a:extLst>
                  <a:ext uri="{FF2B5EF4-FFF2-40B4-BE49-F238E27FC236}">
                    <a16:creationId xmlns:a16="http://schemas.microsoft.com/office/drawing/2014/main" id="{2FB6DAE2-1858-4905-AD5E-8ADC113800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5673" y="2951517"/>
                <a:ext cx="52361" cy="82475"/>
              </a:xfrm>
              <a:custGeom>
                <a:avLst/>
                <a:gdLst>
                  <a:gd name="T0" fmla="*/ 0 w 14"/>
                  <a:gd name="T1" fmla="*/ 21 h 21"/>
                  <a:gd name="T2" fmla="*/ 14 w 14"/>
                  <a:gd name="T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21">
                    <a:moveTo>
                      <a:pt x="0" y="21"/>
                    </a:moveTo>
                    <a:cubicBezTo>
                      <a:pt x="5" y="14"/>
                      <a:pt x="9" y="7"/>
                      <a:pt x="14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8" name="Freeform 182">
                <a:extLst>
                  <a:ext uri="{FF2B5EF4-FFF2-40B4-BE49-F238E27FC236}">
                    <a16:creationId xmlns:a16="http://schemas.microsoft.com/office/drawing/2014/main" id="{B93EDE3D-7D39-4756-A333-24D8C2CA3D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1527" y="3312516"/>
                <a:ext cx="103412" cy="4056"/>
              </a:xfrm>
              <a:custGeom>
                <a:avLst/>
                <a:gdLst>
                  <a:gd name="T0" fmla="*/ 27 w 27"/>
                  <a:gd name="T1" fmla="*/ 0 h 1"/>
                  <a:gd name="T2" fmla="*/ 0 w 27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7" h="1">
                    <a:moveTo>
                      <a:pt x="27" y="0"/>
                    </a:moveTo>
                    <a:cubicBezTo>
                      <a:pt x="16" y="0"/>
                      <a:pt x="10" y="0"/>
                      <a:pt x="0" y="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9" name="Freeform 183">
                <a:extLst>
                  <a:ext uri="{FF2B5EF4-FFF2-40B4-BE49-F238E27FC236}">
                    <a16:creationId xmlns:a16="http://schemas.microsoft.com/office/drawing/2014/main" id="{EE29FA38-762E-46CF-BD3A-9F2E8577E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5995" y="3312516"/>
                <a:ext cx="121739" cy="4056"/>
              </a:xfrm>
              <a:custGeom>
                <a:avLst/>
                <a:gdLst>
                  <a:gd name="T0" fmla="*/ 32 w 32"/>
                  <a:gd name="T1" fmla="*/ 0 h 1"/>
                  <a:gd name="T2" fmla="*/ 0 w 32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2" h="1">
                    <a:moveTo>
                      <a:pt x="32" y="0"/>
                    </a:moveTo>
                    <a:cubicBezTo>
                      <a:pt x="21" y="0"/>
                      <a:pt x="11" y="0"/>
                      <a:pt x="0" y="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1" name="Freeform 185">
                <a:extLst>
                  <a:ext uri="{FF2B5EF4-FFF2-40B4-BE49-F238E27FC236}">
                    <a16:creationId xmlns:a16="http://schemas.microsoft.com/office/drawing/2014/main" id="{428CDCDF-C141-40F1-84DF-94097E2512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717" y="3171902"/>
                <a:ext cx="60215" cy="47322"/>
              </a:xfrm>
              <a:custGeom>
                <a:avLst/>
                <a:gdLst>
                  <a:gd name="T0" fmla="*/ 0 w 16"/>
                  <a:gd name="T1" fmla="*/ 12 h 12"/>
                  <a:gd name="T2" fmla="*/ 16 w 16"/>
                  <a:gd name="T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6" h="12">
                    <a:moveTo>
                      <a:pt x="0" y="12"/>
                    </a:moveTo>
                    <a:cubicBezTo>
                      <a:pt x="4" y="8"/>
                      <a:pt x="10" y="4"/>
                      <a:pt x="16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2" name="Freeform 186">
                <a:extLst>
                  <a:ext uri="{FF2B5EF4-FFF2-40B4-BE49-F238E27FC236}">
                    <a16:creationId xmlns:a16="http://schemas.microsoft.com/office/drawing/2014/main" id="{0F689A5B-F2DE-47C5-89D3-CD901504DD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6571" y="3242209"/>
                <a:ext cx="71996" cy="55434"/>
              </a:xfrm>
              <a:custGeom>
                <a:avLst/>
                <a:gdLst>
                  <a:gd name="T0" fmla="*/ 0 w 19"/>
                  <a:gd name="T1" fmla="*/ 14 h 14"/>
                  <a:gd name="T2" fmla="*/ 19 w 19"/>
                  <a:gd name="T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9" h="14">
                    <a:moveTo>
                      <a:pt x="0" y="14"/>
                    </a:moveTo>
                    <a:cubicBezTo>
                      <a:pt x="6" y="9"/>
                      <a:pt x="13" y="5"/>
                      <a:pt x="19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3" name="Freeform 187">
                <a:extLst>
                  <a:ext uri="{FF2B5EF4-FFF2-40B4-BE49-F238E27FC236}">
                    <a16:creationId xmlns:a16="http://schemas.microsoft.com/office/drawing/2014/main" id="{92CD5BAF-FB72-4379-A4E2-D0D76F2E4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8460" y="3312516"/>
                <a:ext cx="64142" cy="51378"/>
              </a:xfrm>
              <a:custGeom>
                <a:avLst/>
                <a:gdLst>
                  <a:gd name="T0" fmla="*/ 0 w 17"/>
                  <a:gd name="T1" fmla="*/ 13 h 13"/>
                  <a:gd name="T2" fmla="*/ 17 w 17"/>
                  <a:gd name="T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7" h="13">
                    <a:moveTo>
                      <a:pt x="0" y="13"/>
                    </a:moveTo>
                    <a:cubicBezTo>
                      <a:pt x="4" y="10"/>
                      <a:pt x="13" y="3"/>
                      <a:pt x="17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4" name="Freeform 188">
                <a:extLst>
                  <a:ext uri="{FF2B5EF4-FFF2-40B4-BE49-F238E27FC236}">
                    <a16:creationId xmlns:a16="http://schemas.microsoft.com/office/drawing/2014/main" id="{FD9FFD67-0225-43EF-B3E5-EB0EAFCB3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9040" y="3372006"/>
                <a:ext cx="57597" cy="43266"/>
              </a:xfrm>
              <a:custGeom>
                <a:avLst/>
                <a:gdLst>
                  <a:gd name="T0" fmla="*/ 0 w 15"/>
                  <a:gd name="T1" fmla="*/ 11 h 11"/>
                  <a:gd name="T2" fmla="*/ 15 w 15"/>
                  <a:gd name="T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" h="11">
                    <a:moveTo>
                      <a:pt x="0" y="11"/>
                    </a:moveTo>
                    <a:cubicBezTo>
                      <a:pt x="3" y="8"/>
                      <a:pt x="12" y="2"/>
                      <a:pt x="15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5" name="Freeform 189">
                <a:extLst>
                  <a:ext uri="{FF2B5EF4-FFF2-40B4-BE49-F238E27FC236}">
                    <a16:creationId xmlns:a16="http://schemas.microsoft.com/office/drawing/2014/main" id="{97B0699A-720E-482C-BCA1-57C1B197B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6637" y="3430145"/>
                <a:ext cx="49743" cy="35153"/>
              </a:xfrm>
              <a:custGeom>
                <a:avLst/>
                <a:gdLst>
                  <a:gd name="T0" fmla="*/ 0 w 13"/>
                  <a:gd name="T1" fmla="*/ 9 h 9"/>
                  <a:gd name="T2" fmla="*/ 13 w 13"/>
                  <a:gd name="T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9">
                    <a:moveTo>
                      <a:pt x="0" y="9"/>
                    </a:moveTo>
                    <a:cubicBezTo>
                      <a:pt x="5" y="5"/>
                      <a:pt x="8" y="3"/>
                      <a:pt x="13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6" name="Freeform 190">
                <a:extLst>
                  <a:ext uri="{FF2B5EF4-FFF2-40B4-BE49-F238E27FC236}">
                    <a16:creationId xmlns:a16="http://schemas.microsoft.com/office/drawing/2014/main" id="{AD424B7E-0BFD-4388-B5FA-7A0D33A9A9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8633" y="3485579"/>
                <a:ext cx="37961" cy="27041"/>
              </a:xfrm>
              <a:custGeom>
                <a:avLst/>
                <a:gdLst>
                  <a:gd name="T0" fmla="*/ 0 w 10"/>
                  <a:gd name="T1" fmla="*/ 7 h 7"/>
                  <a:gd name="T2" fmla="*/ 10 w 10"/>
                  <a:gd name="T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cubicBezTo>
                      <a:pt x="4" y="4"/>
                      <a:pt x="6" y="3"/>
                      <a:pt x="10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7" name="Freeform 191">
                <a:extLst>
                  <a:ext uri="{FF2B5EF4-FFF2-40B4-BE49-F238E27FC236}">
                    <a16:creationId xmlns:a16="http://schemas.microsoft.com/office/drawing/2014/main" id="{4758EA0A-8472-4222-AEC8-AE47B651B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299" y="3116468"/>
                <a:ext cx="113884" cy="133853"/>
              </a:xfrm>
              <a:custGeom>
                <a:avLst/>
                <a:gdLst>
                  <a:gd name="T0" fmla="*/ 9 w 30"/>
                  <a:gd name="T1" fmla="*/ 14 h 34"/>
                  <a:gd name="T2" fmla="*/ 17 w 30"/>
                  <a:gd name="T3" fmla="*/ 24 h 34"/>
                  <a:gd name="T4" fmla="*/ 20 w 30"/>
                  <a:gd name="T5" fmla="*/ 31 h 34"/>
                  <a:gd name="T6" fmla="*/ 25 w 30"/>
                  <a:gd name="T7" fmla="*/ 33 h 34"/>
                  <a:gd name="T8" fmla="*/ 30 w 30"/>
                  <a:gd name="T9" fmla="*/ 26 h 34"/>
                  <a:gd name="T10" fmla="*/ 24 w 30"/>
                  <a:gd name="T11" fmla="*/ 9 h 34"/>
                  <a:gd name="T12" fmla="*/ 8 w 30"/>
                  <a:gd name="T13" fmla="*/ 1 h 34"/>
                  <a:gd name="T14" fmla="*/ 9 w 30"/>
                  <a:gd name="T15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4">
                    <a:moveTo>
                      <a:pt x="9" y="14"/>
                    </a:moveTo>
                    <a:cubicBezTo>
                      <a:pt x="13" y="16"/>
                      <a:pt x="16" y="20"/>
                      <a:pt x="17" y="24"/>
                    </a:cubicBezTo>
                    <a:cubicBezTo>
                      <a:pt x="18" y="26"/>
                      <a:pt x="19" y="29"/>
                      <a:pt x="20" y="31"/>
                    </a:cubicBezTo>
                    <a:cubicBezTo>
                      <a:pt x="21" y="32"/>
                      <a:pt x="23" y="34"/>
                      <a:pt x="25" y="33"/>
                    </a:cubicBezTo>
                    <a:cubicBezTo>
                      <a:pt x="29" y="33"/>
                      <a:pt x="30" y="29"/>
                      <a:pt x="30" y="26"/>
                    </a:cubicBezTo>
                    <a:cubicBezTo>
                      <a:pt x="30" y="20"/>
                      <a:pt x="28" y="14"/>
                      <a:pt x="24" y="9"/>
                    </a:cubicBezTo>
                    <a:cubicBezTo>
                      <a:pt x="21" y="6"/>
                      <a:pt x="13" y="0"/>
                      <a:pt x="8" y="1"/>
                    </a:cubicBezTo>
                    <a:cubicBezTo>
                      <a:pt x="0" y="4"/>
                      <a:pt x="5" y="11"/>
                      <a:pt x="9" y="14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8" name="Freeform 192">
                <a:extLst>
                  <a:ext uri="{FF2B5EF4-FFF2-40B4-BE49-F238E27FC236}">
                    <a16:creationId xmlns:a16="http://schemas.microsoft.com/office/drawing/2014/main" id="{461EB068-6095-4924-B09B-02FA49CFE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9750" y="3285475"/>
                <a:ext cx="44507" cy="51378"/>
              </a:xfrm>
              <a:custGeom>
                <a:avLst/>
                <a:gdLst>
                  <a:gd name="T0" fmla="*/ 4 w 12"/>
                  <a:gd name="T1" fmla="*/ 1 h 13"/>
                  <a:gd name="T2" fmla="*/ 12 w 12"/>
                  <a:gd name="T3" fmla="*/ 7 h 13"/>
                  <a:gd name="T4" fmla="*/ 4 w 12"/>
                  <a:gd name="T5" fmla="*/ 12 h 13"/>
                  <a:gd name="T6" fmla="*/ 3 w 12"/>
                  <a:gd name="T7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3">
                    <a:moveTo>
                      <a:pt x="4" y="1"/>
                    </a:moveTo>
                    <a:cubicBezTo>
                      <a:pt x="8" y="0"/>
                      <a:pt x="12" y="3"/>
                      <a:pt x="12" y="7"/>
                    </a:cubicBezTo>
                    <a:cubicBezTo>
                      <a:pt x="12" y="10"/>
                      <a:pt x="8" y="13"/>
                      <a:pt x="4" y="12"/>
                    </a:cubicBezTo>
                    <a:cubicBezTo>
                      <a:pt x="1" y="10"/>
                      <a:pt x="0" y="5"/>
                      <a:pt x="3" y="2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0" name="Freeform 194">
                <a:extLst>
                  <a:ext uri="{FF2B5EF4-FFF2-40B4-BE49-F238E27FC236}">
                    <a16:creationId xmlns:a16="http://schemas.microsoft.com/office/drawing/2014/main" id="{CE23E45F-F9EE-46B6-BDA7-533791C19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377" y="1327696"/>
                <a:ext cx="137447" cy="140614"/>
              </a:xfrm>
              <a:custGeom>
                <a:avLst/>
                <a:gdLst>
                  <a:gd name="T0" fmla="*/ 36 w 36"/>
                  <a:gd name="T1" fmla="*/ 36 h 36"/>
                  <a:gd name="T2" fmla="*/ 0 w 36"/>
                  <a:gd name="T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6" h="36">
                    <a:moveTo>
                      <a:pt x="36" y="36"/>
                    </a:moveTo>
                    <a:cubicBezTo>
                      <a:pt x="23" y="25"/>
                      <a:pt x="11" y="13"/>
                      <a:pt x="0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1" name="Freeform 195">
                <a:extLst>
                  <a:ext uri="{FF2B5EF4-FFF2-40B4-BE49-F238E27FC236}">
                    <a16:creationId xmlns:a16="http://schemas.microsoft.com/office/drawing/2014/main" id="{483E0343-C7FC-493C-971C-686809304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0714" y="1197899"/>
                <a:ext cx="117812" cy="175767"/>
              </a:xfrm>
              <a:custGeom>
                <a:avLst/>
                <a:gdLst>
                  <a:gd name="T0" fmla="*/ 31 w 31"/>
                  <a:gd name="T1" fmla="*/ 45 h 45"/>
                  <a:gd name="T2" fmla="*/ 0 w 31"/>
                  <a:gd name="T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1" h="45">
                    <a:moveTo>
                      <a:pt x="31" y="45"/>
                    </a:moveTo>
                    <a:cubicBezTo>
                      <a:pt x="22" y="31"/>
                      <a:pt x="9" y="14"/>
                      <a:pt x="0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2" name="Freeform 196">
                <a:extLst>
                  <a:ext uri="{FF2B5EF4-FFF2-40B4-BE49-F238E27FC236}">
                    <a16:creationId xmlns:a16="http://schemas.microsoft.com/office/drawing/2014/main" id="{CA80D6F2-865F-4422-AF40-E4DEEADAA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2517" y="1123536"/>
                <a:ext cx="35343" cy="223089"/>
              </a:xfrm>
              <a:custGeom>
                <a:avLst/>
                <a:gdLst>
                  <a:gd name="T0" fmla="*/ 0 w 9"/>
                  <a:gd name="T1" fmla="*/ 57 h 57"/>
                  <a:gd name="T2" fmla="*/ 9 w 9"/>
                  <a:gd name="T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" h="57">
                    <a:moveTo>
                      <a:pt x="0" y="57"/>
                    </a:moveTo>
                    <a:cubicBezTo>
                      <a:pt x="3" y="38"/>
                      <a:pt x="6" y="19"/>
                      <a:pt x="9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3" name="Freeform 197">
                <a:extLst>
                  <a:ext uri="{FF2B5EF4-FFF2-40B4-BE49-F238E27FC236}">
                    <a16:creationId xmlns:a16="http://schemas.microsoft.com/office/drawing/2014/main" id="{BFB1EC15-B04B-4718-B80A-8A542C69E8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1853" y="1247925"/>
                <a:ext cx="117812" cy="154134"/>
              </a:xfrm>
              <a:custGeom>
                <a:avLst/>
                <a:gdLst>
                  <a:gd name="T0" fmla="*/ 0 w 31"/>
                  <a:gd name="T1" fmla="*/ 39 h 39"/>
                  <a:gd name="T2" fmla="*/ 31 w 31"/>
                  <a:gd name="T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1" h="39">
                    <a:moveTo>
                      <a:pt x="0" y="39"/>
                    </a:moveTo>
                    <a:cubicBezTo>
                      <a:pt x="12" y="27"/>
                      <a:pt x="23" y="14"/>
                      <a:pt x="31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4" name="Freeform 198">
                <a:extLst>
                  <a:ext uri="{FF2B5EF4-FFF2-40B4-BE49-F238E27FC236}">
                    <a16:creationId xmlns:a16="http://schemas.microsoft.com/office/drawing/2014/main" id="{C05BD769-B5D6-48EE-A03B-94189E527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7884" y="1449381"/>
                <a:ext cx="187190" cy="117629"/>
              </a:xfrm>
              <a:custGeom>
                <a:avLst/>
                <a:gdLst>
                  <a:gd name="T0" fmla="*/ 0 w 49"/>
                  <a:gd name="T1" fmla="*/ 30 h 30"/>
                  <a:gd name="T2" fmla="*/ 49 w 49"/>
                  <a:gd name="T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9" h="30">
                    <a:moveTo>
                      <a:pt x="0" y="30"/>
                    </a:moveTo>
                    <a:cubicBezTo>
                      <a:pt x="15" y="18"/>
                      <a:pt x="32" y="8"/>
                      <a:pt x="49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5" name="Freeform 208">
                <a:extLst>
                  <a:ext uri="{FF2B5EF4-FFF2-40B4-BE49-F238E27FC236}">
                    <a16:creationId xmlns:a16="http://schemas.microsoft.com/office/drawing/2014/main" id="{9A4E7125-FE55-4A4C-AD65-F20E632C0E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43923" y="3987192"/>
                <a:ext cx="722580" cy="440771"/>
              </a:xfrm>
              <a:custGeom>
                <a:avLst/>
                <a:gdLst>
                  <a:gd name="T0" fmla="*/ 179 w 190"/>
                  <a:gd name="T1" fmla="*/ 80 h 112"/>
                  <a:gd name="T2" fmla="*/ 176 w 190"/>
                  <a:gd name="T3" fmla="*/ 79 h 112"/>
                  <a:gd name="T4" fmla="*/ 161 w 190"/>
                  <a:gd name="T5" fmla="*/ 75 h 112"/>
                  <a:gd name="T6" fmla="*/ 130 w 190"/>
                  <a:gd name="T7" fmla="*/ 66 h 112"/>
                  <a:gd name="T8" fmla="*/ 121 w 190"/>
                  <a:gd name="T9" fmla="*/ 63 h 112"/>
                  <a:gd name="T10" fmla="*/ 113 w 190"/>
                  <a:gd name="T11" fmla="*/ 50 h 112"/>
                  <a:gd name="T12" fmla="*/ 91 w 190"/>
                  <a:gd name="T13" fmla="*/ 12 h 112"/>
                  <a:gd name="T14" fmla="*/ 41 w 190"/>
                  <a:gd name="T15" fmla="*/ 7 h 112"/>
                  <a:gd name="T16" fmla="*/ 22 w 190"/>
                  <a:gd name="T17" fmla="*/ 88 h 112"/>
                  <a:gd name="T18" fmla="*/ 83 w 190"/>
                  <a:gd name="T19" fmla="*/ 102 h 112"/>
                  <a:gd name="T20" fmla="*/ 126 w 190"/>
                  <a:gd name="T21" fmla="*/ 82 h 112"/>
                  <a:gd name="T22" fmla="*/ 158 w 190"/>
                  <a:gd name="T23" fmla="*/ 91 h 112"/>
                  <a:gd name="T24" fmla="*/ 169 w 190"/>
                  <a:gd name="T25" fmla="*/ 95 h 112"/>
                  <a:gd name="T26" fmla="*/ 181 w 190"/>
                  <a:gd name="T27" fmla="*/ 97 h 112"/>
                  <a:gd name="T28" fmla="*/ 188 w 190"/>
                  <a:gd name="T29" fmla="*/ 95 h 112"/>
                  <a:gd name="T30" fmla="*/ 188 w 190"/>
                  <a:gd name="T31" fmla="*/ 85 h 112"/>
                  <a:gd name="T32" fmla="*/ 179 w 190"/>
                  <a:gd name="T33" fmla="*/ 80 h 112"/>
                  <a:gd name="T34" fmla="*/ 80 w 190"/>
                  <a:gd name="T35" fmla="*/ 85 h 112"/>
                  <a:gd name="T36" fmla="*/ 32 w 190"/>
                  <a:gd name="T37" fmla="*/ 73 h 112"/>
                  <a:gd name="T38" fmla="*/ 44 w 190"/>
                  <a:gd name="T39" fmla="*/ 25 h 112"/>
                  <a:gd name="T40" fmla="*/ 92 w 190"/>
                  <a:gd name="T41" fmla="*/ 37 h 112"/>
                  <a:gd name="T42" fmla="*/ 80 w 190"/>
                  <a:gd name="T43" fmla="*/ 8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0" h="112">
                    <a:moveTo>
                      <a:pt x="179" y="80"/>
                    </a:moveTo>
                    <a:cubicBezTo>
                      <a:pt x="178" y="79"/>
                      <a:pt x="177" y="79"/>
                      <a:pt x="176" y="79"/>
                    </a:cubicBezTo>
                    <a:cubicBezTo>
                      <a:pt x="171" y="78"/>
                      <a:pt x="166" y="76"/>
                      <a:pt x="161" y="75"/>
                    </a:cubicBezTo>
                    <a:cubicBezTo>
                      <a:pt x="151" y="72"/>
                      <a:pt x="141" y="69"/>
                      <a:pt x="130" y="66"/>
                    </a:cubicBezTo>
                    <a:cubicBezTo>
                      <a:pt x="130" y="65"/>
                      <a:pt x="125" y="64"/>
                      <a:pt x="121" y="63"/>
                    </a:cubicBezTo>
                    <a:cubicBezTo>
                      <a:pt x="113" y="60"/>
                      <a:pt x="114" y="54"/>
                      <a:pt x="113" y="50"/>
                    </a:cubicBezTo>
                    <a:cubicBezTo>
                      <a:pt x="111" y="36"/>
                      <a:pt x="106" y="22"/>
                      <a:pt x="91" y="12"/>
                    </a:cubicBezTo>
                    <a:cubicBezTo>
                      <a:pt x="76" y="2"/>
                      <a:pt x="57" y="0"/>
                      <a:pt x="41" y="7"/>
                    </a:cubicBezTo>
                    <a:cubicBezTo>
                      <a:pt x="9" y="21"/>
                      <a:pt x="0" y="61"/>
                      <a:pt x="22" y="88"/>
                    </a:cubicBezTo>
                    <a:cubicBezTo>
                      <a:pt x="36" y="106"/>
                      <a:pt x="62" y="112"/>
                      <a:pt x="83" y="102"/>
                    </a:cubicBezTo>
                    <a:cubicBezTo>
                      <a:pt x="103" y="94"/>
                      <a:pt x="109" y="76"/>
                      <a:pt x="126" y="82"/>
                    </a:cubicBezTo>
                    <a:cubicBezTo>
                      <a:pt x="137" y="85"/>
                      <a:pt x="148" y="88"/>
                      <a:pt x="158" y="91"/>
                    </a:cubicBezTo>
                    <a:cubicBezTo>
                      <a:pt x="162" y="92"/>
                      <a:pt x="165" y="93"/>
                      <a:pt x="169" y="95"/>
                    </a:cubicBezTo>
                    <a:cubicBezTo>
                      <a:pt x="173" y="96"/>
                      <a:pt x="177" y="97"/>
                      <a:pt x="181" y="97"/>
                    </a:cubicBezTo>
                    <a:cubicBezTo>
                      <a:pt x="184" y="97"/>
                      <a:pt x="186" y="97"/>
                      <a:pt x="188" y="95"/>
                    </a:cubicBezTo>
                    <a:cubicBezTo>
                      <a:pt x="190" y="92"/>
                      <a:pt x="190" y="87"/>
                      <a:pt x="188" y="85"/>
                    </a:cubicBezTo>
                    <a:cubicBezTo>
                      <a:pt x="186" y="82"/>
                      <a:pt x="183" y="81"/>
                      <a:pt x="179" y="80"/>
                    </a:cubicBezTo>
                    <a:close/>
                    <a:moveTo>
                      <a:pt x="80" y="85"/>
                    </a:moveTo>
                    <a:cubicBezTo>
                      <a:pt x="63" y="95"/>
                      <a:pt x="42" y="89"/>
                      <a:pt x="32" y="73"/>
                    </a:cubicBezTo>
                    <a:cubicBezTo>
                      <a:pt x="22" y="56"/>
                      <a:pt x="27" y="35"/>
                      <a:pt x="44" y="25"/>
                    </a:cubicBezTo>
                    <a:cubicBezTo>
                      <a:pt x="60" y="15"/>
                      <a:pt x="82" y="20"/>
                      <a:pt x="92" y="37"/>
                    </a:cubicBezTo>
                    <a:cubicBezTo>
                      <a:pt x="102" y="53"/>
                      <a:pt x="96" y="75"/>
                      <a:pt x="80" y="85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6" name="Freeform 209">
                <a:extLst>
                  <a:ext uri="{FF2B5EF4-FFF2-40B4-BE49-F238E27FC236}">
                    <a16:creationId xmlns:a16="http://schemas.microsoft.com/office/drawing/2014/main" id="{80B13173-7941-46D3-81B3-E884134B4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1477" y="4106174"/>
                <a:ext cx="147919" cy="85179"/>
              </a:xfrm>
              <a:custGeom>
                <a:avLst/>
                <a:gdLst>
                  <a:gd name="T0" fmla="*/ 3 w 39"/>
                  <a:gd name="T1" fmla="*/ 8 h 22"/>
                  <a:gd name="T2" fmla="*/ 2 w 39"/>
                  <a:gd name="T3" fmla="*/ 16 h 22"/>
                  <a:gd name="T4" fmla="*/ 10 w 39"/>
                  <a:gd name="T5" fmla="*/ 16 h 22"/>
                  <a:gd name="T6" fmla="*/ 18 w 39"/>
                  <a:gd name="T7" fmla="*/ 15 h 22"/>
                  <a:gd name="T8" fmla="*/ 29 w 39"/>
                  <a:gd name="T9" fmla="*/ 21 h 22"/>
                  <a:gd name="T10" fmla="*/ 36 w 39"/>
                  <a:gd name="T11" fmla="*/ 11 h 22"/>
                  <a:gd name="T12" fmla="*/ 21 w 39"/>
                  <a:gd name="T13" fmla="*/ 1 h 22"/>
                  <a:gd name="T14" fmla="*/ 3 w 39"/>
                  <a:gd name="T15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22">
                    <a:moveTo>
                      <a:pt x="3" y="8"/>
                    </a:moveTo>
                    <a:cubicBezTo>
                      <a:pt x="1" y="10"/>
                      <a:pt x="0" y="13"/>
                      <a:pt x="2" y="16"/>
                    </a:cubicBezTo>
                    <a:cubicBezTo>
                      <a:pt x="4" y="18"/>
                      <a:pt x="8" y="17"/>
                      <a:pt x="10" y="16"/>
                    </a:cubicBezTo>
                    <a:cubicBezTo>
                      <a:pt x="13" y="15"/>
                      <a:pt x="16" y="14"/>
                      <a:pt x="18" y="15"/>
                    </a:cubicBezTo>
                    <a:cubicBezTo>
                      <a:pt x="22" y="16"/>
                      <a:pt x="26" y="19"/>
                      <a:pt x="29" y="21"/>
                    </a:cubicBezTo>
                    <a:cubicBezTo>
                      <a:pt x="35" y="22"/>
                      <a:pt x="39" y="16"/>
                      <a:pt x="36" y="11"/>
                    </a:cubicBezTo>
                    <a:cubicBezTo>
                      <a:pt x="33" y="5"/>
                      <a:pt x="26" y="2"/>
                      <a:pt x="21" y="1"/>
                    </a:cubicBezTo>
                    <a:cubicBezTo>
                      <a:pt x="14" y="0"/>
                      <a:pt x="7" y="3"/>
                      <a:pt x="3" y="8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AA082F1D-F1E0-40CF-B1DE-855F974CF981}"/>
                </a:ext>
              </a:extLst>
            </p:cNvPr>
            <p:cNvGrpSpPr/>
            <p:nvPr/>
          </p:nvGrpSpPr>
          <p:grpSpPr>
            <a:xfrm flipH="1">
              <a:off x="634829" y="1028492"/>
              <a:ext cx="228600" cy="4801016"/>
              <a:chOff x="4813300" y="1028492"/>
              <a:chExt cx="228600" cy="4801016"/>
            </a:xfrm>
            <a:grpFill/>
          </p:grpSpPr>
          <p:sp>
            <p:nvSpPr>
              <p:cNvPr id="150" name="Right Triangle 149">
                <a:extLst>
                  <a:ext uri="{FF2B5EF4-FFF2-40B4-BE49-F238E27FC236}">
                    <a16:creationId xmlns:a16="http://schemas.microsoft.com/office/drawing/2014/main" id="{DF43F230-243A-40B5-A5C0-4EDDB783F872}"/>
                  </a:ext>
                </a:extLst>
              </p:cNvPr>
              <p:cNvSpPr/>
              <p:nvPr/>
            </p:nvSpPr>
            <p:spPr>
              <a:xfrm flipV="1">
                <a:off x="4813300" y="5372308"/>
                <a:ext cx="228600" cy="4572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ight Triangle 150">
                <a:extLst>
                  <a:ext uri="{FF2B5EF4-FFF2-40B4-BE49-F238E27FC236}">
                    <a16:creationId xmlns:a16="http://schemas.microsoft.com/office/drawing/2014/main" id="{B851FF25-D236-40B7-9D96-23ED05D9603E}"/>
                  </a:ext>
                </a:extLst>
              </p:cNvPr>
              <p:cNvSpPr/>
              <p:nvPr/>
            </p:nvSpPr>
            <p:spPr>
              <a:xfrm>
                <a:off x="4813300" y="1028492"/>
                <a:ext cx="228600" cy="4572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32DB6D3-732C-4FB9-AA9C-FCB2162A76E6}"/>
              </a:ext>
            </a:extLst>
          </p:cNvPr>
          <p:cNvSpPr txBox="1"/>
          <p:nvPr/>
        </p:nvSpPr>
        <p:spPr>
          <a:xfrm>
            <a:off x="5414208" y="2527034"/>
            <a:ext cx="5850260" cy="166199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+mj-lt"/>
              </a:rPr>
              <a:t>MERCI POUR VOTRE ATTENTION </a:t>
            </a:r>
            <a:endParaRPr lang="id-ID" sz="5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981D0EE1-5C7B-4C53-9EE3-A3FAC18C5052}"/>
              </a:ext>
            </a:extLst>
          </p:cNvPr>
          <p:cNvSpPr/>
          <p:nvPr/>
        </p:nvSpPr>
        <p:spPr>
          <a:xfrm>
            <a:off x="228771" y="1028492"/>
            <a:ext cx="3949700" cy="4800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l" rtl="0"/>
            <a:endParaRPr lang="en-US" sz="1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8352CE7-74BB-4AC5-9E3B-52FCAFF29EC9}"/>
              </a:ext>
            </a:extLst>
          </p:cNvPr>
          <p:cNvSpPr txBox="1"/>
          <p:nvPr/>
        </p:nvSpPr>
        <p:spPr>
          <a:xfrm>
            <a:off x="4536908" y="1561941"/>
            <a:ext cx="72338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dirty="0">
                <a:solidFill>
                  <a:srgbClr val="7030A0"/>
                </a:solidFill>
                <a:latin typeface="+mj-lt"/>
              </a:rPr>
              <a:t>Merci pour votre </a:t>
            </a:r>
          </a:p>
          <a:p>
            <a:r>
              <a:rPr lang="fr-FR" sz="7200" b="1" dirty="0">
                <a:solidFill>
                  <a:srgbClr val="7030A0"/>
                </a:solidFill>
                <a:latin typeface="+mj-lt"/>
              </a:rPr>
              <a:t>attention</a:t>
            </a:r>
          </a:p>
        </p:txBody>
      </p:sp>
      <p:pic>
        <p:nvPicPr>
          <p:cNvPr id="153" name="Image 152">
            <a:extLst>
              <a:ext uri="{FF2B5EF4-FFF2-40B4-BE49-F238E27FC236}">
                <a16:creationId xmlns:a16="http://schemas.microsoft.com/office/drawing/2014/main" id="{BD3B9D9F-D7D9-4A66-888E-C01CF6482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16" y="4809941"/>
            <a:ext cx="1449975" cy="1449975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D299B134-E548-47FB-9520-B21D30B55556}"/>
              </a:ext>
            </a:extLst>
          </p:cNvPr>
          <p:cNvSpPr txBox="1"/>
          <p:nvPr/>
        </p:nvSpPr>
        <p:spPr>
          <a:xfrm>
            <a:off x="335171" y="3882278"/>
            <a:ext cx="36329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>
              <a:spcAft>
                <a:spcPts val="600"/>
              </a:spcAft>
            </a:pPr>
            <a:r>
              <a:rPr lang="fr-FR" sz="1400" b="1" i="0" u="none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Société Sénégalaise de Colposcopie et de Pathologie liée au Papillomavirus (SSCPP)</a:t>
            </a:r>
            <a:endParaRPr lang="fr-FR" sz="1400" b="0" i="0" u="none" strike="noStrike" baseline="0" dirty="0">
              <a:solidFill>
                <a:srgbClr val="FFFFFF"/>
              </a:solidFill>
              <a:latin typeface="Agency FB" panose="020B0503020202020204" pitchFamily="34" charset="0"/>
            </a:endParaRPr>
          </a:p>
          <a:p>
            <a:pPr marR="0" algn="l" rtl="0"/>
            <a:r>
              <a:rPr lang="fr-FR" sz="1400" b="0" i="0" u="none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Association à but non lucratif</a:t>
            </a:r>
          </a:p>
          <a:p>
            <a:pPr marR="0" algn="l" rtl="0"/>
            <a:r>
              <a:rPr lang="fr-FR" sz="1400" b="0" i="0" u="none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Siège installé au Centre International du Cancer de Dakar</a:t>
            </a:r>
          </a:p>
          <a:p>
            <a:pPr marR="0" algn="l" rtl="0"/>
            <a:r>
              <a:rPr lang="fr-FR" sz="1400" b="0" i="0" u="none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Route de la corniche des Mamelles, Colline de Ouakam,</a:t>
            </a:r>
          </a:p>
          <a:p>
            <a:pPr marR="0" algn="l" rtl="0">
              <a:spcAft>
                <a:spcPts val="600"/>
              </a:spcAft>
            </a:pPr>
            <a:r>
              <a:rPr lang="fr-FR" sz="1400" b="0" i="0" u="none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E-mail: </a:t>
            </a:r>
            <a:r>
              <a:rPr lang="fr-FR" sz="1400" b="0" i="0" u="sng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sscpp2021@gmail.com</a:t>
            </a:r>
          </a:p>
          <a:p>
            <a:r>
              <a:rPr lang="fr-FR" sz="1400" b="0" i="0" u="none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https://congres-sscpp.org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E194C6-863F-B644-4E6B-5A752521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81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5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4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Généralités 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DFC857D-E02B-D202-CEDE-C584B2CE6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96" y="1614851"/>
            <a:ext cx="11576310" cy="1593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9821650-29D3-D118-6DB8-3B214210D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461" y="3649549"/>
            <a:ext cx="6379201" cy="41832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DD9D4FF-AC63-45C6-282E-E70505A67CD1}"/>
              </a:ext>
            </a:extLst>
          </p:cNvPr>
          <p:cNvSpPr txBox="1"/>
          <p:nvPr/>
        </p:nvSpPr>
        <p:spPr>
          <a:xfrm>
            <a:off x="810228" y="4674110"/>
            <a:ext cx="1041721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</a:t>
            </a:r>
            <a:r>
              <a:rPr 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FEMME MEURT DE CANCER DU COL UTERIN TOUTES LES 2 MINUTES…….. CHAQUE CAS EST UNE TRAGEDIE, ET ON PEUT LE PREVENIR</a:t>
            </a:r>
            <a:r>
              <a:rPr 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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2476CE1-5C27-2B13-D06F-FA2AC0737F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074" y="6139166"/>
            <a:ext cx="1893885" cy="61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16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905810"/>
            <a:ext cx="11623530" cy="5668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  <a:buClr>
                <a:srgbClr val="FE5E55"/>
              </a:buClr>
            </a:pPr>
            <a:r>
              <a:rPr lang="fr-SN" sz="32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Rappels anatomiques</a:t>
            </a:r>
          </a:p>
          <a:p>
            <a:pPr algn="just">
              <a:spcAft>
                <a:spcPts val="1200"/>
              </a:spcAft>
              <a:buClr>
                <a:srgbClr val="FE5E55"/>
              </a:buClr>
            </a:pPr>
            <a:r>
              <a:rPr lang="fr-SN" sz="28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Portion vaginale</a:t>
            </a:r>
          </a:p>
          <a:p>
            <a:pPr algn="just">
              <a:spcAft>
                <a:spcPts val="1200"/>
              </a:spcAft>
              <a:buClr>
                <a:srgbClr val="FE5E55"/>
              </a:buClr>
            </a:pPr>
            <a:r>
              <a:rPr lang="fr-S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fr-SN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rifice externe du col présente différentes formes selon les antécédents obstétricaux : </a:t>
            </a:r>
          </a:p>
          <a:p>
            <a:pPr marL="457200" indent="-457200" algn="just">
              <a:spcAft>
                <a:spcPts val="1200"/>
              </a:spcAft>
              <a:buClr>
                <a:srgbClr val="FE5E55"/>
              </a:buClr>
              <a:buFont typeface="Arial" panose="020B0604020202020204" pitchFamily="34" charset="0"/>
              <a:buChar char="•"/>
            </a:pPr>
            <a:r>
              <a:rPr lang="fr-S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fr-SN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unctiforme chez la nullipare</a:t>
            </a:r>
          </a:p>
          <a:p>
            <a:pPr marL="457200" indent="-457200" algn="just">
              <a:spcAft>
                <a:spcPts val="1200"/>
              </a:spcAft>
              <a:buClr>
                <a:srgbClr val="FE5E55"/>
              </a:buClr>
              <a:buFont typeface="Arial" panose="020B0604020202020204" pitchFamily="34" charset="0"/>
              <a:buChar char="•"/>
            </a:pPr>
            <a:r>
              <a:rPr lang="fr-S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</a:t>
            </a:r>
            <a:r>
              <a:rPr lang="fr-SN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llongé chez la primipare </a:t>
            </a:r>
          </a:p>
          <a:p>
            <a:pPr marL="457200" indent="-457200" algn="just">
              <a:spcAft>
                <a:spcPts val="1200"/>
              </a:spcAft>
              <a:buClr>
                <a:srgbClr val="FE5E55"/>
              </a:buClr>
              <a:buFont typeface="Arial" panose="020B0604020202020204" pitchFamily="34" charset="0"/>
              <a:buChar char="•"/>
            </a:pPr>
            <a:r>
              <a:rPr lang="fr-S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fr-SN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rrégulier chez la multipare</a:t>
            </a:r>
            <a:endParaRPr lang="fr-SN" sz="28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SN" sz="28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SN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6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98031" y="119523"/>
            <a:ext cx="10292484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+mj-lt"/>
              </a:rPr>
              <a:t>Généralités</a:t>
            </a:r>
            <a:endParaRPr lang="id-ID" sz="4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1" descr="P1309#yIS1">
            <a:extLst>
              <a:ext uri="{FF2B5EF4-FFF2-40B4-BE49-F238E27FC236}">
                <a16:creationId xmlns:a16="http://schemas.microsoft.com/office/drawing/2014/main" id="{15EE7906-1097-09B8-5FB3-893EAF066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228" y="4773999"/>
            <a:ext cx="5881356" cy="189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45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  <a:buFont typeface="Wingdings 2" pitchFamily="2" charset="2"/>
              <a:buNone/>
            </a:pPr>
            <a:r>
              <a:rPr lang="fr-FR" altLang="fr-FR" sz="32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Rappels </a:t>
            </a:r>
            <a:r>
              <a:rPr lang="fr-FR" altLang="fr-FR" sz="3200" b="1" dirty="0" err="1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cyto</a:t>
            </a:r>
            <a:r>
              <a:rPr lang="fr-FR" altLang="fr-FR" sz="32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-histologiques</a:t>
            </a:r>
          </a:p>
          <a:p>
            <a:pPr eaLnBrk="1" hangingPunct="1">
              <a:lnSpc>
                <a:spcPct val="150000"/>
              </a:lnSpc>
              <a:buFont typeface="Wingdings 2" pitchFamily="2" charset="2"/>
              <a:buNone/>
            </a:pPr>
            <a:r>
              <a:rPr lang="fr-FR" altLang="fr-FR" sz="28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- Exocol</a:t>
            </a:r>
            <a:endParaRPr lang="fr-FR" altLang="fr-FR" sz="2800" dirty="0">
              <a:solidFill>
                <a:srgbClr val="7030A0"/>
              </a:solidFill>
              <a:latin typeface="Arial Narrow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Partie visible  col ( spéculum)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 Aspect: rose pâle,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Epithélium malpighien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Bien différencié stratifié  non kératinisé </a:t>
            </a: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avec 5 couches cellulaires</a:t>
            </a:r>
            <a:endParaRPr lang="fr-FR" altLang="fr-FR" sz="2800" dirty="0">
              <a:latin typeface="Arial Narrow" panose="020B0604020202020204" pitchFamily="34" charset="0"/>
            </a:endParaRPr>
          </a:p>
          <a:p>
            <a:pPr eaLnBrk="1" hangingPunct="1">
              <a:buFont typeface="Wingdings 2" pitchFamily="2" charset="2"/>
              <a:buNone/>
            </a:pPr>
            <a:endParaRPr lang="fr-FR" altLang="fr-FR" sz="2400" dirty="0">
              <a:latin typeface="Arial Narrow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7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3"/>
            <a:ext cx="10322795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Généralités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87CCB77-DD8C-9F75-D386-18A4BB01A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691" y="994226"/>
            <a:ext cx="25717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3059679-2826-9F02-C973-5E481B848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143" y="3008671"/>
            <a:ext cx="4106109" cy="384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76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01137" y="1026820"/>
            <a:ext cx="11693856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Wingdings 2" pitchFamily="2" charset="2"/>
              <a:buNone/>
            </a:pPr>
            <a:r>
              <a:rPr lang="fr-FR" altLang="fr-FR" sz="32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Rappels </a:t>
            </a:r>
            <a:r>
              <a:rPr lang="fr-FR" altLang="fr-FR" sz="3200" b="1" dirty="0" err="1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cyto</a:t>
            </a:r>
            <a:r>
              <a:rPr lang="fr-FR" altLang="fr-FR" sz="32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-histologiques</a:t>
            </a:r>
          </a:p>
          <a:p>
            <a:pPr eaLnBrk="1" hangingPunct="1">
              <a:lnSpc>
                <a:spcPct val="250000"/>
              </a:lnSpc>
              <a:buFont typeface="Wingdings 2" pitchFamily="2" charset="2"/>
              <a:buNone/>
            </a:pPr>
            <a:r>
              <a:rPr lang="fr-FR" altLang="fr-FR" sz="3200" b="1" dirty="0">
                <a:solidFill>
                  <a:srgbClr val="7030A0"/>
                </a:solidFill>
                <a:latin typeface="Arial Narrow" panose="020B0604020202020204" pitchFamily="34" charset="0"/>
                <a:cs typeface="Arial" panose="020B0604020202020204" pitchFamily="34" charset="0"/>
              </a:rPr>
              <a:t>- Endocol</a:t>
            </a:r>
          </a:p>
          <a:p>
            <a:pPr eaLnBrk="1" hangingPunct="1">
              <a:lnSpc>
                <a:spcPct val="250000"/>
              </a:lnSpc>
              <a:buFont typeface="Wingdings 2" pitchFamily="2" charset="2"/>
              <a:buNone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 - Partie non visible du col</a:t>
            </a:r>
          </a:p>
          <a:p>
            <a:pPr eaLnBrk="1" hangingPunct="1">
              <a:lnSpc>
                <a:spcPct val="250000"/>
              </a:lnSpc>
              <a:buFont typeface="Wingdings 2" pitchFamily="2" charset="2"/>
              <a:buNone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- Aspect rouge</a:t>
            </a:r>
          </a:p>
          <a:p>
            <a:pPr eaLnBrk="1" hangingPunct="1">
              <a:lnSpc>
                <a:spcPct val="250000"/>
              </a:lnSpc>
              <a:buFont typeface="Wingdings 2" pitchFamily="2" charset="2"/>
              <a:buNone/>
            </a:pPr>
            <a:r>
              <a:rPr lang="fr-FR" altLang="fr-FR" sz="2800" dirty="0">
                <a:latin typeface="Arial Narrow" panose="020B0604020202020204" pitchFamily="34" charset="0"/>
                <a:cs typeface="Arial" panose="020B0604020202020204" pitchFamily="34" charset="0"/>
              </a:rPr>
              <a:t>- Epithélium cylindrique muco-sécrétant </a:t>
            </a:r>
          </a:p>
          <a:p>
            <a:pPr eaLnBrk="1" hangingPunct="1">
              <a:buFont typeface="Wingdings 2" pitchFamily="2" charset="2"/>
              <a:buNone/>
            </a:pPr>
            <a:endParaRPr lang="fr-FR" altLang="fr-FR" sz="2400" dirty="0">
              <a:latin typeface="Arial Narrow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8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67719" y="119523"/>
            <a:ext cx="10322796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Généralités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5FCBADD-1596-0244-B339-79B3C0C9E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259" y="876353"/>
            <a:ext cx="226218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F7C9CAB-B5FE-4225-F677-3D0C5E05F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2" y="3678292"/>
            <a:ext cx="5094514" cy="271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4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17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11545D"/>
      </a:accent1>
      <a:accent2>
        <a:srgbClr val="FE5E55"/>
      </a:accent2>
      <a:accent3>
        <a:srgbClr val="FED424"/>
      </a:accent3>
      <a:accent4>
        <a:srgbClr val="98EAE7"/>
      </a:accent4>
      <a:accent5>
        <a:srgbClr val="11545D"/>
      </a:accent5>
      <a:accent6>
        <a:srgbClr val="FE5E55"/>
      </a:accent6>
      <a:hlink>
        <a:srgbClr val="0563C1"/>
      </a:hlink>
      <a:folHlink>
        <a:srgbClr val="954F72"/>
      </a:folHlink>
    </a:clrScheme>
    <a:fontScheme name="Modern 01">
      <a:majorFont>
        <a:latin typeface="Century Gothic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8633</TotalTime>
  <Words>1593</Words>
  <Application>Microsoft Office PowerPoint</Application>
  <PresentationFormat>Grand écran</PresentationFormat>
  <Paragraphs>452</Paragraphs>
  <Slides>54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68" baseType="lpstr">
      <vt:lpstr>Agency FB</vt:lpstr>
      <vt:lpstr>Arial</vt:lpstr>
      <vt:lpstr>Arial Black</vt:lpstr>
      <vt:lpstr>Arial Narrow</vt:lpstr>
      <vt:lpstr>Calibri</vt:lpstr>
      <vt:lpstr>Century Gothic</vt:lpstr>
      <vt:lpstr>Courier New</vt:lpstr>
      <vt:lpstr>Segoe UI Light</vt:lpstr>
      <vt:lpstr>Symbol</vt:lpstr>
      <vt:lpstr>Tahoma</vt:lpstr>
      <vt:lpstr>Times New Roman</vt:lpstr>
      <vt:lpstr>Wingdings</vt:lpstr>
      <vt:lpstr>Wingdings 2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Colposcopie d’une lésion de haut grade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Images colposcopiques chez la femme enceinte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Nugroho Ade</dc:creator>
  <cp:lastModifiedBy>Ousmane Sadio</cp:lastModifiedBy>
  <cp:revision>1287</cp:revision>
  <dcterms:created xsi:type="dcterms:W3CDTF">2018-08-30T06:48:50Z</dcterms:created>
  <dcterms:modified xsi:type="dcterms:W3CDTF">2025-08-18T11:03:15Z</dcterms:modified>
</cp:coreProperties>
</file>